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1" r:id="rId2"/>
    <p:sldId id="335" r:id="rId3"/>
    <p:sldId id="336" r:id="rId4"/>
    <p:sldId id="337" r:id="rId5"/>
    <p:sldId id="338" r:id="rId6"/>
    <p:sldId id="340" r:id="rId7"/>
    <p:sldId id="341" r:id="rId8"/>
    <p:sldId id="342" r:id="rId9"/>
    <p:sldId id="343" r:id="rId10"/>
    <p:sldId id="344" r:id="rId11"/>
    <p:sldId id="346" r:id="rId12"/>
    <p:sldId id="347" r:id="rId13"/>
    <p:sldId id="348" r:id="rId14"/>
    <p:sldId id="349" r:id="rId15"/>
    <p:sldId id="351" r:id="rId16"/>
    <p:sldId id="352" r:id="rId17"/>
    <p:sldId id="350" r:id="rId18"/>
    <p:sldId id="353" r:id="rId19"/>
    <p:sldId id="356" r:id="rId20"/>
    <p:sldId id="355" r:id="rId21"/>
    <p:sldId id="35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8B04"/>
    <a:srgbClr val="FCC156"/>
    <a:srgbClr val="FCBA42"/>
    <a:srgbClr val="568F6B"/>
    <a:srgbClr val="D8545D"/>
    <a:srgbClr val="70D897"/>
    <a:srgbClr val="FDC256"/>
    <a:srgbClr val="9B9A92"/>
    <a:srgbClr val="974379"/>
    <a:srgbClr val="699E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9" autoAdjust="0"/>
    <p:restoredTop sz="94660"/>
  </p:normalViewPr>
  <p:slideViewPr>
    <p:cSldViewPr>
      <p:cViewPr>
        <p:scale>
          <a:sx n="50" d="100"/>
          <a:sy n="50" d="100"/>
        </p:scale>
        <p:origin x="-192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Посещаемость</a:t>
            </a:r>
          </a:p>
        </c:rich>
      </c:tx>
      <c:layout>
        <c:manualLayout>
          <c:xMode val="edge"/>
          <c:yMode val="edge"/>
          <c:x val="0.34265594182947212"/>
          <c:y val="5.4320607457593484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</c:v>
                </c:pt>
              </c:strCache>
            </c:strRef>
          </c:tx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19</c:v>
                </c:pt>
                <c:pt idx="1">
                  <c:v>29</c:v>
                </c:pt>
                <c:pt idx="2">
                  <c:v>34</c:v>
                </c:pt>
                <c:pt idx="3">
                  <c:v>36</c:v>
                </c:pt>
                <c:pt idx="4">
                  <c:v>44</c:v>
                </c:pt>
                <c:pt idx="5">
                  <c:v>36</c:v>
                </c:pt>
                <c:pt idx="6">
                  <c:v>40</c:v>
                </c:pt>
                <c:pt idx="7">
                  <c:v>42</c:v>
                </c:pt>
                <c:pt idx="8">
                  <c:v>50</c:v>
                </c:pt>
                <c:pt idx="9">
                  <c:v>43</c:v>
                </c:pt>
                <c:pt idx="10">
                  <c:v>45</c:v>
                </c:pt>
                <c:pt idx="11">
                  <c:v>63</c:v>
                </c:pt>
              </c:numCache>
            </c:numRef>
          </c:val>
        </c:ser>
        <c:marker val="1"/>
        <c:axId val="132036096"/>
        <c:axId val="132037632"/>
      </c:lineChart>
      <c:catAx>
        <c:axId val="132036096"/>
        <c:scaling>
          <c:orientation val="minMax"/>
        </c:scaling>
        <c:axPos val="b"/>
        <c:numFmt formatCode="General" sourceLinked="1"/>
        <c:tickLblPos val="nextTo"/>
        <c:crossAx val="132037632"/>
        <c:crosses val="autoZero"/>
        <c:auto val="1"/>
        <c:lblAlgn val="ctr"/>
        <c:lblOffset val="100"/>
      </c:catAx>
      <c:valAx>
        <c:axId val="132037632"/>
        <c:scaling>
          <c:orientation val="minMax"/>
        </c:scaling>
        <c:axPos val="l"/>
        <c:majorGridlines/>
        <c:numFmt formatCode="General" sourceLinked="1"/>
        <c:tickLblPos val="nextTo"/>
        <c:crossAx val="13203609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4129C3-8EFF-4502-9D49-C73AC78894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04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29C3-8EFF-4502-9D49-C73AC788948A}" type="slidenum">
              <a:rPr lang="en-US" altLang="ru-RU" smtClean="0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85251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29C3-8EFF-4502-9D49-C73AC788948A}" type="slidenum">
              <a:rPr lang="en-US" altLang="ru-RU" smtClean="0"/>
              <a:pPr/>
              <a:t>20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2346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31843 w 1712"/>
              <a:gd name="T1" fmla="*/ 99033 h 1134"/>
              <a:gd name="T2" fmla="*/ 210162 w 1712"/>
              <a:gd name="T3" fmla="*/ 31946 h 1134"/>
              <a:gd name="T4" fmla="*/ 646407 w 1712"/>
              <a:gd name="T5" fmla="*/ 51114 h 1134"/>
              <a:gd name="T6" fmla="*/ 1187734 w 1712"/>
              <a:gd name="T7" fmla="*/ 12778 h 1134"/>
              <a:gd name="T8" fmla="*/ 1678111 w 1712"/>
              <a:gd name="T9" fmla="*/ 41530 h 1134"/>
              <a:gd name="T10" fmla="*/ 2022013 w 1712"/>
              <a:gd name="T11" fmla="*/ 47919 h 1134"/>
              <a:gd name="T12" fmla="*/ 2346809 w 1712"/>
              <a:gd name="T13" fmla="*/ 9584 h 1134"/>
              <a:gd name="T14" fmla="*/ 2566523 w 1712"/>
              <a:gd name="T15" fmla="*/ 28751 h 1134"/>
              <a:gd name="T16" fmla="*/ 2703447 w 1712"/>
              <a:gd name="T17" fmla="*/ 191676 h 1134"/>
              <a:gd name="T18" fmla="*/ 2697079 w 1712"/>
              <a:gd name="T19" fmla="*/ 539887 h 1134"/>
              <a:gd name="T20" fmla="*/ 2713000 w 1712"/>
              <a:gd name="T21" fmla="*/ 1197975 h 1134"/>
              <a:gd name="T22" fmla="*/ 2697079 w 1712"/>
              <a:gd name="T23" fmla="*/ 1440764 h 1134"/>
              <a:gd name="T24" fmla="*/ 2700263 w 1712"/>
              <a:gd name="T25" fmla="*/ 1657997 h 1134"/>
              <a:gd name="T26" fmla="*/ 2627025 w 1712"/>
              <a:gd name="T27" fmla="*/ 1788976 h 1134"/>
              <a:gd name="T28" fmla="*/ 2346809 w 1712"/>
              <a:gd name="T29" fmla="*/ 1792170 h 1134"/>
              <a:gd name="T30" fmla="*/ 1990170 w 1712"/>
              <a:gd name="T31" fmla="*/ 1760224 h 1134"/>
              <a:gd name="T32" fmla="*/ 1455212 w 1712"/>
              <a:gd name="T33" fmla="*/ 1798560 h 1134"/>
              <a:gd name="T34" fmla="*/ 923439 w 1712"/>
              <a:gd name="T35" fmla="*/ 1757030 h 1134"/>
              <a:gd name="T36" fmla="*/ 547695 w 1712"/>
              <a:gd name="T37" fmla="*/ 1782587 h 1134"/>
              <a:gd name="T38" fmla="*/ 101897 w 1712"/>
              <a:gd name="T39" fmla="*/ 1782587 h 1134"/>
              <a:gd name="T40" fmla="*/ 12737 w 1712"/>
              <a:gd name="T41" fmla="*/ 1629246 h 1134"/>
              <a:gd name="T42" fmla="*/ 25474 w 1712"/>
              <a:gd name="T43" fmla="*/ 1373678 h 1134"/>
              <a:gd name="T44" fmla="*/ 25474 w 1712"/>
              <a:gd name="T45" fmla="*/ 878515 h 1134"/>
              <a:gd name="T46" fmla="*/ 3184 w 1712"/>
              <a:gd name="T47" fmla="*/ 613363 h 1134"/>
              <a:gd name="T48" fmla="*/ 22290 w 1712"/>
              <a:gd name="T49" fmla="*/ 354601 h 1134"/>
              <a:gd name="T50" fmla="*/ 31843 w 1712"/>
              <a:gd name="T51" fmla="*/ 9903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31935 w 1712"/>
              <a:gd name="T1" fmla="*/ 99033 h 1134"/>
              <a:gd name="T2" fmla="*/ 210774 w 1712"/>
              <a:gd name="T3" fmla="*/ 31946 h 1134"/>
              <a:gd name="T4" fmla="*/ 648290 w 1712"/>
              <a:gd name="T5" fmla="*/ 51114 h 1134"/>
              <a:gd name="T6" fmla="*/ 1191192 w 1712"/>
              <a:gd name="T7" fmla="*/ 12778 h 1134"/>
              <a:gd name="T8" fmla="*/ 1682999 w 1712"/>
              <a:gd name="T9" fmla="*/ 41530 h 1134"/>
              <a:gd name="T10" fmla="*/ 2027901 w 1712"/>
              <a:gd name="T11" fmla="*/ 47919 h 1134"/>
              <a:gd name="T12" fmla="*/ 2353643 w 1712"/>
              <a:gd name="T13" fmla="*/ 9584 h 1134"/>
              <a:gd name="T14" fmla="*/ 2573998 w 1712"/>
              <a:gd name="T15" fmla="*/ 28751 h 1134"/>
              <a:gd name="T16" fmla="*/ 2711320 w 1712"/>
              <a:gd name="T17" fmla="*/ 191676 h 1134"/>
              <a:gd name="T18" fmla="*/ 2704933 w 1712"/>
              <a:gd name="T19" fmla="*/ 539887 h 1134"/>
              <a:gd name="T20" fmla="*/ 2720901 w 1712"/>
              <a:gd name="T21" fmla="*/ 1197974 h 1134"/>
              <a:gd name="T22" fmla="*/ 2704933 w 1712"/>
              <a:gd name="T23" fmla="*/ 1440764 h 1134"/>
              <a:gd name="T24" fmla="*/ 2708127 w 1712"/>
              <a:gd name="T25" fmla="*/ 1657996 h 1134"/>
              <a:gd name="T26" fmla="*/ 2634675 w 1712"/>
              <a:gd name="T27" fmla="*/ 1788975 h 1134"/>
              <a:gd name="T28" fmla="*/ 2353643 w 1712"/>
              <a:gd name="T29" fmla="*/ 1792169 h 1134"/>
              <a:gd name="T30" fmla="*/ 1995966 w 1712"/>
              <a:gd name="T31" fmla="*/ 1760223 h 1134"/>
              <a:gd name="T32" fmla="*/ 1459450 w 1712"/>
              <a:gd name="T33" fmla="*/ 1798559 h 1134"/>
              <a:gd name="T34" fmla="*/ 926128 w 1712"/>
              <a:gd name="T35" fmla="*/ 1757029 h 1134"/>
              <a:gd name="T36" fmla="*/ 549290 w 1712"/>
              <a:gd name="T37" fmla="*/ 1782586 h 1134"/>
              <a:gd name="T38" fmla="*/ 102193 w 1712"/>
              <a:gd name="T39" fmla="*/ 1782586 h 1134"/>
              <a:gd name="T40" fmla="*/ 12774 w 1712"/>
              <a:gd name="T41" fmla="*/ 1629245 h 1134"/>
              <a:gd name="T42" fmla="*/ 25548 w 1712"/>
              <a:gd name="T43" fmla="*/ 1373677 h 1134"/>
              <a:gd name="T44" fmla="*/ 25548 w 1712"/>
              <a:gd name="T45" fmla="*/ 878514 h 1134"/>
              <a:gd name="T46" fmla="*/ 3194 w 1712"/>
              <a:gd name="T47" fmla="*/ 613363 h 1134"/>
              <a:gd name="T48" fmla="*/ 22355 w 1712"/>
              <a:gd name="T49" fmla="*/ 354600 h 1134"/>
              <a:gd name="T50" fmla="*/ 31935 w 1712"/>
              <a:gd name="T51" fmla="*/ 9903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>
              <a:gd name="T0" fmla="*/ 31917 w 1712"/>
              <a:gd name="T1" fmla="*/ 99640 h 1134"/>
              <a:gd name="T2" fmla="*/ 210652 w 1712"/>
              <a:gd name="T3" fmla="*/ 32142 h 1134"/>
              <a:gd name="T4" fmla="*/ 647913 w 1712"/>
              <a:gd name="T5" fmla="*/ 51427 h 1134"/>
              <a:gd name="T6" fmla="*/ 1190501 w 1712"/>
              <a:gd name="T7" fmla="*/ 12857 h 1134"/>
              <a:gd name="T8" fmla="*/ 1682021 w 1712"/>
              <a:gd name="T9" fmla="*/ 41785 h 1134"/>
              <a:gd name="T10" fmla="*/ 2026723 w 1712"/>
              <a:gd name="T11" fmla="*/ 48213 h 1134"/>
              <a:gd name="T12" fmla="*/ 2352276 w 1712"/>
              <a:gd name="T13" fmla="*/ 9643 h 1134"/>
              <a:gd name="T14" fmla="*/ 2572502 w 1712"/>
              <a:gd name="T15" fmla="*/ 28928 h 1134"/>
              <a:gd name="T16" fmla="*/ 2709745 w 1712"/>
              <a:gd name="T17" fmla="*/ 192852 h 1134"/>
              <a:gd name="T18" fmla="*/ 2703362 w 1712"/>
              <a:gd name="T19" fmla="*/ 543199 h 1134"/>
              <a:gd name="T20" fmla="*/ 2719320 w 1712"/>
              <a:gd name="T21" fmla="*/ 1205324 h 1134"/>
              <a:gd name="T22" fmla="*/ 2703362 w 1712"/>
              <a:gd name="T23" fmla="*/ 1449603 h 1134"/>
              <a:gd name="T24" fmla="*/ 2706553 w 1712"/>
              <a:gd name="T25" fmla="*/ 1668169 h 1134"/>
              <a:gd name="T26" fmla="*/ 2633145 w 1712"/>
              <a:gd name="T27" fmla="*/ 1799951 h 1134"/>
              <a:gd name="T28" fmla="*/ 2352276 w 1712"/>
              <a:gd name="T29" fmla="*/ 1803165 h 1134"/>
              <a:gd name="T30" fmla="*/ 1994807 w 1712"/>
              <a:gd name="T31" fmla="*/ 1771023 h 1134"/>
              <a:gd name="T32" fmla="*/ 1458603 w 1712"/>
              <a:gd name="T33" fmla="*/ 1809593 h 1134"/>
              <a:gd name="T34" fmla="*/ 925590 w 1712"/>
              <a:gd name="T35" fmla="*/ 1767809 h 1134"/>
              <a:gd name="T36" fmla="*/ 548971 w 1712"/>
              <a:gd name="T37" fmla="*/ 1793522 h 1134"/>
              <a:gd name="T38" fmla="*/ 102134 w 1712"/>
              <a:gd name="T39" fmla="*/ 1793522 h 1134"/>
              <a:gd name="T40" fmla="*/ 12767 w 1712"/>
              <a:gd name="T41" fmla="*/ 1639241 h 1134"/>
              <a:gd name="T42" fmla="*/ 25534 w 1712"/>
              <a:gd name="T43" fmla="*/ 1382105 h 1134"/>
              <a:gd name="T44" fmla="*/ 25534 w 1712"/>
              <a:gd name="T45" fmla="*/ 883904 h 1134"/>
              <a:gd name="T46" fmla="*/ 3192 w 1712"/>
              <a:gd name="T47" fmla="*/ 617126 h 1134"/>
              <a:gd name="T48" fmla="*/ 22342 w 1712"/>
              <a:gd name="T49" fmla="*/ 356776 h 1134"/>
              <a:gd name="T50" fmla="*/ 31917 w 1712"/>
              <a:gd name="T51" fmla="*/ 99640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31917 w 1712"/>
              <a:gd name="T1" fmla="*/ 98946 h 1134"/>
              <a:gd name="T2" fmla="*/ 210652 w 1712"/>
              <a:gd name="T3" fmla="*/ 31918 h 1134"/>
              <a:gd name="T4" fmla="*/ 647913 w 1712"/>
              <a:gd name="T5" fmla="*/ 51069 h 1134"/>
              <a:gd name="T6" fmla="*/ 1190501 w 1712"/>
              <a:gd name="T7" fmla="*/ 12767 h 1134"/>
              <a:gd name="T8" fmla="*/ 1682021 w 1712"/>
              <a:gd name="T9" fmla="*/ 41493 h 1134"/>
              <a:gd name="T10" fmla="*/ 2026724 w 1712"/>
              <a:gd name="T11" fmla="*/ 47877 h 1134"/>
              <a:gd name="T12" fmla="*/ 2352277 w 1712"/>
              <a:gd name="T13" fmla="*/ 9575 h 1134"/>
              <a:gd name="T14" fmla="*/ 2572503 w 1712"/>
              <a:gd name="T15" fmla="*/ 28726 h 1134"/>
              <a:gd name="T16" fmla="*/ 2709746 w 1712"/>
              <a:gd name="T17" fmla="*/ 191508 h 1134"/>
              <a:gd name="T18" fmla="*/ 2703363 w 1712"/>
              <a:gd name="T19" fmla="*/ 539414 h 1134"/>
              <a:gd name="T20" fmla="*/ 2719321 w 1712"/>
              <a:gd name="T21" fmla="*/ 1196925 h 1134"/>
              <a:gd name="T22" fmla="*/ 2703363 w 1712"/>
              <a:gd name="T23" fmla="*/ 1439501 h 1134"/>
              <a:gd name="T24" fmla="*/ 2706554 w 1712"/>
              <a:gd name="T25" fmla="*/ 1656544 h 1134"/>
              <a:gd name="T26" fmla="*/ 2633146 w 1712"/>
              <a:gd name="T27" fmla="*/ 1787407 h 1134"/>
              <a:gd name="T28" fmla="*/ 2352277 w 1712"/>
              <a:gd name="T29" fmla="*/ 1790599 h 1134"/>
              <a:gd name="T30" fmla="*/ 1994807 w 1712"/>
              <a:gd name="T31" fmla="*/ 1758681 h 1134"/>
              <a:gd name="T32" fmla="*/ 1458603 w 1712"/>
              <a:gd name="T33" fmla="*/ 1796983 h 1134"/>
              <a:gd name="T34" fmla="*/ 925591 w 1712"/>
              <a:gd name="T35" fmla="*/ 1755489 h 1134"/>
              <a:gd name="T36" fmla="*/ 548971 w 1712"/>
              <a:gd name="T37" fmla="*/ 1781024 h 1134"/>
              <a:gd name="T38" fmla="*/ 102134 w 1712"/>
              <a:gd name="T39" fmla="*/ 1781024 h 1134"/>
              <a:gd name="T40" fmla="*/ 12767 w 1712"/>
              <a:gd name="T41" fmla="*/ 1627817 h 1134"/>
              <a:gd name="T42" fmla="*/ 25534 w 1712"/>
              <a:gd name="T43" fmla="*/ 1372474 h 1134"/>
              <a:gd name="T44" fmla="*/ 25534 w 1712"/>
              <a:gd name="T45" fmla="*/ 877745 h 1134"/>
              <a:gd name="T46" fmla="*/ 3192 w 1712"/>
              <a:gd name="T47" fmla="*/ 612825 h 1134"/>
              <a:gd name="T48" fmla="*/ 22342 w 1712"/>
              <a:gd name="T49" fmla="*/ 354290 h 1134"/>
              <a:gd name="T50" fmla="*/ 31917 w 1712"/>
              <a:gd name="T51" fmla="*/ 989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45" descr="OPENAS_3187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2200">
                <a:solidFill>
                  <a:srgbClr val="FFFFFF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19B53098-89BC-4928-A78D-0C75B4391B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517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E8B87-076D-4841-95AF-CF5E70D42D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4602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B01E9-9D05-47CD-99B6-7DC3862682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1785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88AF7-D6C2-4390-9275-1100E723DE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3045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28E8E-E4C3-446A-BDD9-41294E49D8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3840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A5468-C1B4-4959-8ACB-AF6D8B3D3F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2875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C82FE-6A23-41C6-AD1A-7CADBEF682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073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A564B-263A-4C86-A1A8-360330996F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4198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524C5-04E3-4A4E-B250-494068CB70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1944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E2273-ED10-4675-AAFC-9A75E9B82B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0360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E2494-2A6B-48C2-B034-1368023E35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7248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7EEEF-1A9C-42EA-8DA8-3487D0D22A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6150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5A666-036B-4824-BF96-55387624D3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0297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8848725 w 5574"/>
              <a:gd name="T1" fmla="*/ 6515100 h 4104"/>
              <a:gd name="T2" fmla="*/ 8848725 w 5574"/>
              <a:gd name="T3" fmla="*/ 38100 h 4104"/>
              <a:gd name="T4" fmla="*/ 6657975 w 5574"/>
              <a:gd name="T5" fmla="*/ 38100 h 4104"/>
              <a:gd name="T6" fmla="*/ 3667125 w 5574"/>
              <a:gd name="T7" fmla="*/ 38100 h 4104"/>
              <a:gd name="T8" fmla="*/ 228600 w 5574"/>
              <a:gd name="T9" fmla="*/ 66675 h 4104"/>
              <a:gd name="T10" fmla="*/ 25400 w 5574"/>
              <a:gd name="T11" fmla="*/ 320675 h 4104"/>
              <a:gd name="T12" fmla="*/ 25400 w 5574"/>
              <a:gd name="T13" fmla="*/ 1325563 h 4104"/>
              <a:gd name="T14" fmla="*/ 19050 w 5574"/>
              <a:gd name="T15" fmla="*/ 4286250 h 4104"/>
              <a:gd name="T16" fmla="*/ 9525 w 5574"/>
              <a:gd name="T17" fmla="*/ 6515100 h 4104"/>
              <a:gd name="T18" fmla="*/ 8848725 w 5574"/>
              <a:gd name="T19" fmla="*/ 6515100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8815387 w 5557"/>
              <a:gd name="T1" fmla="*/ 0 h 198"/>
              <a:gd name="T2" fmla="*/ 8815387 w 5557"/>
              <a:gd name="T3" fmla="*/ 238125 h 198"/>
              <a:gd name="T4" fmla="*/ 7278687 w 5557"/>
              <a:gd name="T5" fmla="*/ 295275 h 198"/>
              <a:gd name="T6" fmla="*/ 3565525 w 5557"/>
              <a:gd name="T7" fmla="*/ 285750 h 198"/>
              <a:gd name="T8" fmla="*/ 1524000 w 5557"/>
              <a:gd name="T9" fmla="*/ 285750 h 198"/>
              <a:gd name="T10" fmla="*/ 120650 w 5557"/>
              <a:gd name="T11" fmla="*/ 314325 h 198"/>
              <a:gd name="T12" fmla="*/ 1587 w 5557"/>
              <a:gd name="T13" fmla="*/ 242888 h 198"/>
              <a:gd name="T14" fmla="*/ 1587 w 5557"/>
              <a:gd name="T15" fmla="*/ 0 h 198"/>
              <a:gd name="T16" fmla="*/ 8815387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6459519 h 4067"/>
              <a:gd name="T2" fmla="*/ 230188 w 153"/>
              <a:gd name="T3" fmla="*/ 6464291 h 4067"/>
              <a:gd name="T4" fmla="*/ 236538 w 153"/>
              <a:gd name="T5" fmla="*/ 5350855 h 4067"/>
              <a:gd name="T6" fmla="*/ 217488 w 153"/>
              <a:gd name="T7" fmla="*/ 2626118 h 4067"/>
              <a:gd name="T8" fmla="*/ 220663 w 153"/>
              <a:gd name="T9" fmla="*/ 1129342 h 4067"/>
              <a:gd name="T10" fmla="*/ 215900 w 153"/>
              <a:gd name="T11" fmla="*/ 103390 h 4067"/>
              <a:gd name="T12" fmla="*/ 161925 w 153"/>
              <a:gd name="T13" fmla="*/ 28631 h 4067"/>
              <a:gd name="T14" fmla="*/ 1588 w 153"/>
              <a:gd name="T15" fmla="*/ 11134 h 4067"/>
              <a:gd name="T16" fmla="*/ 0 w 153"/>
              <a:gd name="T17" fmla="*/ 6459519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3175 w 156"/>
              <a:gd name="T1" fmla="*/ 0 h 206"/>
              <a:gd name="T2" fmla="*/ 238125 w 156"/>
              <a:gd name="T3" fmla="*/ 0 h 206"/>
              <a:gd name="T4" fmla="*/ 228600 w 156"/>
              <a:gd name="T5" fmla="*/ 236538 h 206"/>
              <a:gd name="T6" fmla="*/ 138113 w 156"/>
              <a:gd name="T7" fmla="*/ 312738 h 206"/>
              <a:gd name="T8" fmla="*/ 0 w 156"/>
              <a:gd name="T9" fmla="*/ 312738 h 206"/>
              <a:gd name="T10" fmla="*/ 3175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B6D656-B2F7-4CCE-BF1F-64460567ADF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>
              <a:gd name="T0" fmla="*/ 10868 w 1712"/>
              <a:gd name="T1" fmla="*/ 35239 h 1134"/>
              <a:gd name="T2" fmla="*/ 71727 w 1712"/>
              <a:gd name="T3" fmla="*/ 11367 h 1134"/>
              <a:gd name="T4" fmla="*/ 220614 w 1712"/>
              <a:gd name="T5" fmla="*/ 18188 h 1134"/>
              <a:gd name="T6" fmla="*/ 405365 w 1712"/>
              <a:gd name="T7" fmla="*/ 4547 h 1134"/>
              <a:gd name="T8" fmla="*/ 572728 w 1712"/>
              <a:gd name="T9" fmla="*/ 14777 h 1134"/>
              <a:gd name="T10" fmla="*/ 690099 w 1712"/>
              <a:gd name="T11" fmla="*/ 17051 h 1134"/>
              <a:gd name="T12" fmla="*/ 800949 w 1712"/>
              <a:gd name="T13" fmla="*/ 3410 h 1134"/>
              <a:gd name="T14" fmla="*/ 875937 w 1712"/>
              <a:gd name="T15" fmla="*/ 10231 h 1134"/>
              <a:gd name="T16" fmla="*/ 922668 w 1712"/>
              <a:gd name="T17" fmla="*/ 68204 h 1134"/>
              <a:gd name="T18" fmla="*/ 920494 w 1712"/>
              <a:gd name="T19" fmla="*/ 192107 h 1134"/>
              <a:gd name="T20" fmla="*/ 925928 w 1712"/>
              <a:gd name="T21" fmla="*/ 426273 h 1134"/>
              <a:gd name="T22" fmla="*/ 920494 w 1712"/>
              <a:gd name="T23" fmla="*/ 512665 h 1134"/>
              <a:gd name="T24" fmla="*/ 921581 w 1712"/>
              <a:gd name="T25" fmla="*/ 589962 h 1134"/>
              <a:gd name="T26" fmla="*/ 896585 w 1712"/>
              <a:gd name="T27" fmla="*/ 636568 h 1134"/>
              <a:gd name="T28" fmla="*/ 800949 w 1712"/>
              <a:gd name="T29" fmla="*/ 637705 h 1134"/>
              <a:gd name="T30" fmla="*/ 679231 w 1712"/>
              <a:gd name="T31" fmla="*/ 626337 h 1134"/>
              <a:gd name="T32" fmla="*/ 496654 w 1712"/>
              <a:gd name="T33" fmla="*/ 639978 h 1134"/>
              <a:gd name="T34" fmla="*/ 315163 w 1712"/>
              <a:gd name="T35" fmla="*/ 625201 h 1134"/>
              <a:gd name="T36" fmla="*/ 186924 w 1712"/>
              <a:gd name="T37" fmla="*/ 634294 h 1134"/>
              <a:gd name="T38" fmla="*/ 34777 w 1712"/>
              <a:gd name="T39" fmla="*/ 634294 h 1134"/>
              <a:gd name="T40" fmla="*/ 4347 w 1712"/>
              <a:gd name="T41" fmla="*/ 579731 h 1134"/>
              <a:gd name="T42" fmla="*/ 8694 w 1712"/>
              <a:gd name="T43" fmla="*/ 488793 h 1134"/>
              <a:gd name="T44" fmla="*/ 8694 w 1712"/>
              <a:gd name="T45" fmla="*/ 312600 h 1134"/>
              <a:gd name="T46" fmla="*/ 1087 w 1712"/>
              <a:gd name="T47" fmla="*/ 218252 h 1134"/>
              <a:gd name="T48" fmla="*/ 7607 w 1712"/>
              <a:gd name="T49" fmla="*/ 126177 h 1134"/>
              <a:gd name="T50" fmla="*/ 10868 w 1712"/>
              <a:gd name="T51" fmla="*/ 3523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40" name="Picture 26" descr="OPENAS_31874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7;&#1050;&#1040;&#1047;&#1050;&#1048;%20&#1041;&#1040;&#1041;&#1059;&#1064;&#1050;&#1048;%20&#1042;&#1040;&#1056;&#1042;&#1040;&#1056;&#1059;&#1064;&#1050;&#1048;%20-%203%20&#1087;&#1086;&#1088;&#1086;&#1089;&#1105;&#1085;&#1082;&#1072;%20-%20&#1092;&#1080;&#1085;&#1072;&#1083;2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4669234"/>
            <a:ext cx="5112568" cy="360040"/>
          </a:xfrm>
        </p:spPr>
        <p:txBody>
          <a:bodyPr/>
          <a:lstStyle/>
          <a:p>
            <a:r>
              <a:rPr lang="ru-RU" b="1" dirty="0" smtClean="0">
                <a:ea typeface="Batang" panose="02030600000101010101" pitchFamily="18" charset="-127"/>
                <a:cs typeface="Times New Roman" pitchFamily="18" charset="0"/>
              </a:rPr>
              <a:t>Автор</a:t>
            </a:r>
            <a:r>
              <a:rPr lang="en-US" b="1" dirty="0" smtClean="0"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b="1" dirty="0" smtClean="0">
                <a:ea typeface="Batang" panose="02030600000101010101" pitchFamily="18" charset="-127"/>
                <a:cs typeface="Times New Roman" pitchFamily="18" charset="0"/>
              </a:rPr>
              <a:t>проекта: </a:t>
            </a:r>
            <a:r>
              <a:rPr lang="ru-RU" dirty="0">
                <a:ea typeface="Batang" panose="02030600000101010101" pitchFamily="18" charset="-127"/>
                <a:cs typeface="Times New Roman" pitchFamily="18" charset="0"/>
              </a:rPr>
              <a:t>Осанкина Татьяна Алексеевна</a:t>
            </a:r>
          </a:p>
          <a:p>
            <a:r>
              <a:rPr lang="ru-RU" sz="1050" dirty="0" smtClean="0">
                <a:ea typeface="Batang" panose="02030600000101010101" pitchFamily="18" charset="-127"/>
                <a:cs typeface="Times New Roman" pitchFamily="18" charset="0"/>
              </a:rPr>
              <a:t>Методист </a:t>
            </a:r>
            <a:r>
              <a:rPr lang="ru-RU" sz="1050" dirty="0">
                <a:ea typeface="Batang" panose="02030600000101010101" pitchFamily="18" charset="-127"/>
                <a:cs typeface="Times New Roman" pitchFamily="18" charset="0"/>
              </a:rPr>
              <a:t>о</a:t>
            </a:r>
            <a:r>
              <a:rPr lang="ru-RU" sz="1050" dirty="0" smtClean="0">
                <a:ea typeface="Batang" panose="02030600000101010101" pitchFamily="18" charset="-127"/>
                <a:cs typeface="Times New Roman" pitchFamily="18" charset="0"/>
              </a:rPr>
              <a:t>рганизационно-методического </a:t>
            </a:r>
            <a:r>
              <a:rPr lang="ru-RU" sz="1050" dirty="0">
                <a:ea typeface="Batang" panose="02030600000101010101" pitchFamily="18" charset="-127"/>
                <a:cs typeface="Times New Roman" pitchFamily="18" charset="0"/>
              </a:rPr>
              <a:t>отдела</a:t>
            </a:r>
          </a:p>
          <a:p>
            <a:r>
              <a:rPr lang="ru-RU" sz="1050" dirty="0">
                <a:ea typeface="Batang" panose="02030600000101010101" pitchFamily="18" charset="-127"/>
                <a:cs typeface="Times New Roman" pitchFamily="18" charset="0"/>
              </a:rPr>
              <a:t>Центральной районной библиотеки</a:t>
            </a:r>
          </a:p>
          <a:p>
            <a:r>
              <a:rPr lang="ru-RU" sz="1050" dirty="0">
                <a:ea typeface="Batang" panose="02030600000101010101" pitchFamily="18" charset="-127"/>
                <a:cs typeface="Times New Roman" pitchFamily="18" charset="0"/>
              </a:rPr>
              <a:t>СПб ГБУК «ЦБС Красносельского района</a:t>
            </a:r>
            <a:r>
              <a:rPr lang="ru-RU" sz="1050" dirty="0" smtClean="0">
                <a:ea typeface="Batang" panose="02030600000101010101" pitchFamily="18" charset="-127"/>
                <a:cs typeface="Times New Roman" pitchFamily="18" charset="0"/>
              </a:rPr>
              <a:t>»</a:t>
            </a:r>
          </a:p>
          <a:p>
            <a:endParaRPr lang="ru-RU" sz="105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1050" dirty="0"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348880"/>
            <a:ext cx="8712968" cy="195731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Детский проект во взрослой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библиотеке.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воплощению: первые итоги…»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 flipV="1">
            <a:off x="6300192" y="548680"/>
            <a:ext cx="2480084" cy="1530348"/>
          </a:xfrm>
          <a:prstGeom prst="rect">
            <a:avLst/>
          </a:prstGeom>
          <a:solidFill>
            <a:srgbClr val="E466B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 flipV="1">
            <a:off x="3203848" y="346112"/>
            <a:ext cx="2808312" cy="17329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2800" kern="0" dirty="0">
              <a:solidFill>
                <a:schemeClr val="bg1"/>
              </a:solidFill>
            </a:endParaRPr>
          </a:p>
        </p:txBody>
      </p:sp>
      <p:pic>
        <p:nvPicPr>
          <p:cNvPr id="3079" name="Picture 7" descr="http://animedia-company.cz/wp-content/uploads/2015/09/welcom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45"/>
          <a:stretch/>
        </p:blipFill>
        <p:spPr bwMode="auto">
          <a:xfrm>
            <a:off x="2627784" y="56263"/>
            <a:ext cx="4032448" cy="25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forum.materinstvo.ru/uploads/journals/1287750854/j254990_12879177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45"/>
          <a:stretch/>
        </p:blipFill>
        <p:spPr bwMode="auto">
          <a:xfrm>
            <a:off x="7844172" y="5510342"/>
            <a:ext cx="1872208" cy="21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86105" y="2000240"/>
            <a:ext cx="5792790" cy="1908184"/>
            <a:chOff x="1141" y="1355"/>
            <a:chExt cx="3649" cy="859"/>
          </a:xfrm>
        </p:grpSpPr>
        <p:cxnSp>
          <p:nvCxnSpPr>
            <p:cNvPr id="7207" name="AutoShape 3"/>
            <p:cNvCxnSpPr>
              <a:cxnSpLocks noChangeShapeType="1"/>
              <a:stCxn id="7197" idx="2"/>
            </p:cNvCxnSpPr>
            <p:nvPr/>
          </p:nvCxnSpPr>
          <p:spPr bwMode="auto">
            <a:xfrm flipH="1">
              <a:off x="2880" y="1355"/>
              <a:ext cx="3" cy="2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8" name="AutoShape 4"/>
            <p:cNvCxnSpPr>
              <a:cxnSpLocks noChangeShapeType="1"/>
            </p:cNvCxnSpPr>
            <p:nvPr/>
          </p:nvCxnSpPr>
          <p:spPr bwMode="auto">
            <a:xfrm>
              <a:off x="2880" y="1878"/>
              <a:ext cx="0" cy="3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" name="AutoShape 5"/>
            <p:cNvCxnSpPr>
              <a:cxnSpLocks noChangeShapeType="1"/>
              <a:stCxn id="7205" idx="0"/>
              <a:endCxn id="7203" idx="0"/>
            </p:cNvCxnSpPr>
            <p:nvPr/>
          </p:nvCxnSpPr>
          <p:spPr bwMode="auto">
            <a:xfrm rot="5400000" flipH="1" flipV="1">
              <a:off x="2963" y="367"/>
              <a:ext cx="6" cy="3649"/>
            </a:xfrm>
            <a:prstGeom prst="bentConnector3">
              <a:avLst>
                <a:gd name="adj1" fmla="val 180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28596" y="3857628"/>
            <a:ext cx="2701928" cy="1357322"/>
            <a:chOff x="3964" y="2071"/>
            <a:chExt cx="1484" cy="330"/>
          </a:xfrm>
        </p:grpSpPr>
        <p:sp>
          <p:nvSpPr>
            <p:cNvPr id="7205" name="AutoShape 1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6" name="AutoShape 1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215074" y="3857628"/>
            <a:ext cx="2714644" cy="1148656"/>
            <a:chOff x="3964" y="2071"/>
            <a:chExt cx="1484" cy="330"/>
          </a:xfrm>
        </p:grpSpPr>
        <p:sp>
          <p:nvSpPr>
            <p:cNvPr id="7203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4" name="AutoShape 1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14678" y="3830638"/>
            <a:ext cx="2928958" cy="2313006"/>
            <a:chOff x="3964" y="2071"/>
            <a:chExt cx="1484" cy="330"/>
          </a:xfrm>
        </p:grpSpPr>
        <p:sp>
          <p:nvSpPr>
            <p:cNvPr id="7201" name="AutoShape 1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2" name="AutoShape 1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81" name="Text Box 20"/>
          <p:cNvSpPr txBox="1">
            <a:spLocks noChangeArrowheads="1"/>
          </p:cNvSpPr>
          <p:nvPr/>
        </p:nvSpPr>
        <p:spPr bwMode="gray">
          <a:xfrm>
            <a:off x="6215074" y="3929066"/>
            <a:ext cx="26432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«Тяп-Ляп»</a:t>
            </a:r>
            <a:endParaRPr lang="en-US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gray">
          <a:xfrm>
            <a:off x="428596" y="3929066"/>
            <a:ext cx="26945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интерактивный спектакль </a:t>
            </a:r>
            <a:endParaRPr lang="en-US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gray">
          <a:xfrm>
            <a:off x="3143240" y="3929066"/>
            <a:ext cx="307183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подвижные игры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разминка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«веселые старты»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 на развитие моторики и координации движения </a:t>
            </a:r>
            <a:endParaRPr lang="en-US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214546" y="2000240"/>
            <a:ext cx="4857784" cy="1285884"/>
            <a:chOff x="3964" y="2071"/>
            <a:chExt cx="1484" cy="330"/>
          </a:xfrm>
        </p:grpSpPr>
        <p:sp>
          <p:nvSpPr>
            <p:cNvPr id="7199" name="AutoShape 3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0" name="AutoShape 3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93" name="Text Box 34"/>
          <p:cNvSpPr txBox="1">
            <a:spLocks noChangeArrowheads="1"/>
          </p:cNvSpPr>
          <p:nvPr/>
        </p:nvSpPr>
        <p:spPr bwMode="gray">
          <a:xfrm>
            <a:off x="2214546" y="2143116"/>
            <a:ext cx="48577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партнеров             Выбор  темы, автора и произведения                Разработка сценария </a:t>
            </a:r>
            <a:endParaRPr lang="en-US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7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400" dirty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400" dirty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843808" y="1376217"/>
            <a:ext cx="3864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МЕРОПРИЯТИЯ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gray">
          <a:xfrm>
            <a:off x="214282" y="6215082"/>
            <a:ext cx="87868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Периодичность: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раза в месяц, по субботам с 11:00 до 12:00</a:t>
            </a:r>
            <a:endParaRPr lang="en-US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572000" y="23574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932040" y="262016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961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82" y="772726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A5787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3A5787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pic>
        <p:nvPicPr>
          <p:cNvPr id="30726" name="Picture 6" descr="http://cs631117.vk.me/v631117751/1afce/g2us6DmwQQ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846" t="12814" r="2653" b="6388"/>
          <a:stretch>
            <a:fillRect/>
          </a:stretch>
        </p:blipFill>
        <p:spPr bwMode="auto">
          <a:xfrm>
            <a:off x="642910" y="1928802"/>
            <a:ext cx="3721544" cy="21431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11429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ФОРМЫ РАБОТЫ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громкое чтение сказок,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потешек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и стихотворений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8" name="Picture 18" descr="http://cs628622.vk.me/v628622751/171fa/VR5S4nZ-9pk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047462" y="2071678"/>
            <a:ext cx="3355208" cy="2143140"/>
          </a:xfrm>
          <a:prstGeom prst="rect">
            <a:avLst/>
          </a:prstGeom>
          <a:noFill/>
        </p:spPr>
      </p:pic>
      <p:pic>
        <p:nvPicPr>
          <p:cNvPr id="30742" name="Picture 22" descr="http://cs624921.vk.me/v624921751/4cef8/tgMM_DEPaxQ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000628" y="4357694"/>
            <a:ext cx="3438583" cy="2342535"/>
          </a:xfrm>
          <a:prstGeom prst="rect">
            <a:avLst/>
          </a:prstGeom>
          <a:noFill/>
        </p:spPr>
      </p:pic>
      <p:pic>
        <p:nvPicPr>
          <p:cNvPr id="18434" name="Picture 2" descr="http://cs627218.vk.me/v627218164/43cf0/c8LLqaN2i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14818"/>
            <a:ext cx="3714776" cy="246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64" y="12405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театрализованные постановки, музыкальные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 танцевальные программы…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2" name="Picture 12" descr="http://cs627330.vk.me/v627330751/46ccb/DqdUvhmKWwI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5218" y="2071678"/>
            <a:ext cx="3262095" cy="2286016"/>
          </a:xfrm>
          <a:prstGeom prst="rect">
            <a:avLst/>
          </a:prstGeom>
          <a:noFill/>
        </p:spPr>
      </p:pic>
      <p:pic>
        <p:nvPicPr>
          <p:cNvPr id="17410" name="Picture 2" descr="http://cs631231.vk.me/v631231751/1d2a/10b5VjwLXMU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786446" y="2071678"/>
            <a:ext cx="3143272" cy="2164928"/>
          </a:xfrm>
          <a:prstGeom prst="rect">
            <a:avLst/>
          </a:prstGeom>
          <a:noFill/>
        </p:spPr>
      </p:pic>
      <p:pic>
        <p:nvPicPr>
          <p:cNvPr id="17412" name="Picture 4" descr="http://cs631231.vk.me/v631231751/1d4a/z70LSDSWBBY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3786182" y="2071678"/>
            <a:ext cx="1878194" cy="2928958"/>
          </a:xfrm>
          <a:prstGeom prst="rect">
            <a:avLst/>
          </a:prstGeom>
          <a:noFill/>
        </p:spPr>
      </p:pic>
      <p:pic>
        <p:nvPicPr>
          <p:cNvPr id="17414" name="Picture 6" descr="http://cs631920.vk.me/v631920751/d1d2/HJZfchl_3q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934" t="7380"/>
          <a:stretch>
            <a:fillRect/>
          </a:stretch>
        </p:blipFill>
        <p:spPr bwMode="auto">
          <a:xfrm>
            <a:off x="5786446" y="4429132"/>
            <a:ext cx="3166869" cy="2034728"/>
          </a:xfrm>
          <a:prstGeom prst="rect">
            <a:avLst/>
          </a:prstGeom>
          <a:noFill/>
        </p:spPr>
      </p:pic>
      <p:pic>
        <p:nvPicPr>
          <p:cNvPr id="17416" name="Picture 8" descr="http://cs627330.vk.me/v627330751/46ca7/votdWM9OvqM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214282" y="4500570"/>
            <a:ext cx="3429024" cy="1966331"/>
          </a:xfrm>
          <a:prstGeom prst="rect">
            <a:avLst/>
          </a:prstGeom>
          <a:noFill/>
        </p:spPr>
      </p:pic>
      <p:pic>
        <p:nvPicPr>
          <p:cNvPr id="17420" name="Picture 12" descr="http://cs627218.vk.me/v627218164/43df5/0P3sQaxsG4s.jpg"/>
          <p:cNvPicPr>
            <a:picLocks noChangeAspect="1" noChangeArrowheads="1"/>
          </p:cNvPicPr>
          <p:nvPr/>
        </p:nvPicPr>
        <p:blipFill>
          <a:blip r:embed="rId7" cstate="print"/>
          <a:srcRect l="8175" r="12114" b="9676"/>
          <a:stretch>
            <a:fillRect/>
          </a:stretch>
        </p:blipFill>
        <p:spPr bwMode="auto">
          <a:xfrm>
            <a:off x="3714744" y="5072074"/>
            <a:ext cx="2000264" cy="143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42918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1358658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творческие занятия в мастерской «Тяп-Ляп»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cs628422.vk.me/v628422164/1adfc/OakLW3Qu8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8"/>
            <a:ext cx="1714512" cy="2466923"/>
          </a:xfrm>
          <a:prstGeom prst="rect">
            <a:avLst/>
          </a:prstGeom>
          <a:noFill/>
        </p:spPr>
      </p:pic>
      <p:pic>
        <p:nvPicPr>
          <p:cNvPr id="16386" name="Picture 2" descr="http://cs624921.vk.me/v624921751/4cf68/Pog3fQ_Uv3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00240"/>
            <a:ext cx="3214710" cy="2231700"/>
          </a:xfrm>
          <a:prstGeom prst="rect">
            <a:avLst/>
          </a:prstGeom>
          <a:noFill/>
        </p:spPr>
      </p:pic>
      <p:pic>
        <p:nvPicPr>
          <p:cNvPr id="16388" name="Picture 4" descr="http://cs631231.vk.me/v631231751/1ca2/duwC7bSXTy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3357586" cy="2098491"/>
          </a:xfrm>
          <a:prstGeom prst="rect">
            <a:avLst/>
          </a:prstGeom>
          <a:noFill/>
        </p:spPr>
      </p:pic>
      <p:pic>
        <p:nvPicPr>
          <p:cNvPr id="16390" name="Picture 6" descr="http://cs628228.vk.me/v628228751/367c5/0Mqd9LQwcbA.jpg"/>
          <p:cNvPicPr>
            <a:picLocks noChangeAspect="1" noChangeArrowheads="1"/>
          </p:cNvPicPr>
          <p:nvPr/>
        </p:nvPicPr>
        <p:blipFill>
          <a:blip r:embed="rId5"/>
          <a:srcRect l="18064"/>
          <a:stretch>
            <a:fillRect/>
          </a:stretch>
        </p:blipFill>
        <p:spPr bwMode="auto">
          <a:xfrm>
            <a:off x="3500430" y="4714884"/>
            <a:ext cx="2330030" cy="1731112"/>
          </a:xfrm>
          <a:prstGeom prst="rect">
            <a:avLst/>
          </a:prstGeom>
          <a:noFill/>
        </p:spPr>
      </p:pic>
      <p:pic>
        <p:nvPicPr>
          <p:cNvPr id="16392" name="Picture 8" descr="http://cs627527.vk.me/v627527751/272d9/ygWMvpZRU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3060844" cy="1989549"/>
          </a:xfrm>
          <a:prstGeom prst="rect">
            <a:avLst/>
          </a:prstGeom>
          <a:noFill/>
        </p:spPr>
      </p:pic>
      <p:pic>
        <p:nvPicPr>
          <p:cNvPr id="16394" name="Picture 10" descr="http://cs627527.vk.me/v627527751/27afa/gwX0Axj9P7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500570"/>
            <a:ext cx="3000663" cy="200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A5787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3A5787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114298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интерактивное общение со сказочными героями,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подвижные игры…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0" name="Picture 10" descr="http://cs631117.vk.me/v631117751/1b151/s4vY3MeQI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214710" cy="2127233"/>
          </a:xfrm>
          <a:prstGeom prst="rect">
            <a:avLst/>
          </a:prstGeom>
          <a:noFill/>
        </p:spPr>
      </p:pic>
      <p:pic>
        <p:nvPicPr>
          <p:cNvPr id="30736" name="Picture 16" descr="http://cs628622.vk.me/v628622751/1731a/Zv5Nika44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616296" cy="2127233"/>
          </a:xfrm>
          <a:prstGeom prst="rect">
            <a:avLst/>
          </a:prstGeom>
          <a:noFill/>
        </p:spPr>
      </p:pic>
      <p:pic>
        <p:nvPicPr>
          <p:cNvPr id="37894" name="Picture 6" descr="http://cs627330.vk.me/v627330751/46d91/-wEY5LLzMKE.jpg"/>
          <p:cNvPicPr>
            <a:picLocks noChangeAspect="1" noChangeArrowheads="1"/>
          </p:cNvPicPr>
          <p:nvPr/>
        </p:nvPicPr>
        <p:blipFill>
          <a:blip r:embed="rId4" cstate="print"/>
          <a:srcRect b="7638"/>
          <a:stretch>
            <a:fillRect/>
          </a:stretch>
        </p:blipFill>
        <p:spPr bwMode="auto">
          <a:xfrm>
            <a:off x="500033" y="4120324"/>
            <a:ext cx="4609287" cy="2417986"/>
          </a:xfrm>
          <a:prstGeom prst="rect">
            <a:avLst/>
          </a:prstGeom>
          <a:noFill/>
        </p:spPr>
      </p:pic>
      <p:pic>
        <p:nvPicPr>
          <p:cNvPr id="37896" name="Picture 8" descr="http://cs631231.vk.me/v631231751/1ea2/MfuzoIlB3yU.jpg"/>
          <p:cNvPicPr>
            <a:picLocks noChangeAspect="1" noChangeArrowheads="1"/>
          </p:cNvPicPr>
          <p:nvPr/>
        </p:nvPicPr>
        <p:blipFill>
          <a:blip r:embed="rId5" cstate="print"/>
          <a:srcRect b="13183"/>
          <a:stretch>
            <a:fillRect/>
          </a:stretch>
        </p:blipFill>
        <p:spPr bwMode="auto">
          <a:xfrm>
            <a:off x="3786182" y="1928802"/>
            <a:ext cx="1323139" cy="2127233"/>
          </a:xfrm>
          <a:prstGeom prst="rect">
            <a:avLst/>
          </a:prstGeom>
          <a:noFill/>
        </p:spPr>
      </p:pic>
      <p:pic>
        <p:nvPicPr>
          <p:cNvPr id="2050" name="Picture 2" descr="https://pp.vk.me/c615824/v615824751/e328/pelJ44nQi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108252"/>
            <a:ext cx="3616296" cy="24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59" y="11793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накомство с представителями животного и растительного мира,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расширение кругозора у детей и их родителей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cs624921.vk.me/v624921751/4d008/fT8xNCDdtD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14348" y="1928802"/>
            <a:ext cx="3143272" cy="2365314"/>
          </a:xfrm>
          <a:prstGeom prst="rect">
            <a:avLst/>
          </a:prstGeom>
          <a:noFill/>
        </p:spPr>
      </p:pic>
      <p:pic>
        <p:nvPicPr>
          <p:cNvPr id="15364" name="Picture 4" descr="http://cs624921.vk.me/v624921751/4cfe8/lMzLLa6q9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29132"/>
            <a:ext cx="3176697" cy="2164125"/>
          </a:xfrm>
          <a:prstGeom prst="rect">
            <a:avLst/>
          </a:prstGeom>
          <a:noFill/>
        </p:spPr>
      </p:pic>
      <p:pic>
        <p:nvPicPr>
          <p:cNvPr id="6" name="Picture 41" descr="https://pp.vk.me/c604522/v604522751/a83/hi2Qq6eKD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7"/>
          <a:stretch>
            <a:fillRect/>
          </a:stretch>
        </p:blipFill>
        <p:spPr bwMode="auto">
          <a:xfrm>
            <a:off x="4286248" y="4031696"/>
            <a:ext cx="439782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vk.me/c615824/v615824751/e1cd/e0cq-Kp9Ef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99"/>
          <a:stretch/>
        </p:blipFill>
        <p:spPr bwMode="auto">
          <a:xfrm>
            <a:off x="4286247" y="1928802"/>
            <a:ext cx="1210861" cy="19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15824/v615824751/e29b/Cz9BDN2KRz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8845"/>
            <a:ext cx="2959940" cy="19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113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театрализованные праздники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s627527.vk.me/v627527751/27169/opCQ69kTqy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97715" y="1928802"/>
            <a:ext cx="3445657" cy="2071702"/>
          </a:xfrm>
          <a:prstGeom prst="rect">
            <a:avLst/>
          </a:prstGeom>
          <a:noFill/>
        </p:spPr>
      </p:pic>
      <p:pic>
        <p:nvPicPr>
          <p:cNvPr id="14342" name="Picture 6" descr="http://cs627527.vk.me/v627527751/27382/kyiix_VsKL0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643438" y="1928802"/>
            <a:ext cx="3535076" cy="2143140"/>
          </a:xfrm>
          <a:prstGeom prst="rect">
            <a:avLst/>
          </a:prstGeom>
          <a:noFill/>
        </p:spPr>
      </p:pic>
      <p:pic>
        <p:nvPicPr>
          <p:cNvPr id="14344" name="Picture 8" descr="http://cs627527.vk.me/v627527751/274d2/mqUixz0kJLQ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14348" y="4089444"/>
            <a:ext cx="3429024" cy="2588914"/>
          </a:xfrm>
          <a:prstGeom prst="rect">
            <a:avLst/>
          </a:prstGeom>
          <a:noFill/>
        </p:spPr>
      </p:pic>
      <p:pic>
        <p:nvPicPr>
          <p:cNvPr id="14346" name="Picture 10" descr="http://cs627527.vk.me/v627527751/275ba/cm_A4lSzOzk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r="3846"/>
          <a:stretch>
            <a:fillRect/>
          </a:stretch>
        </p:blipFill>
        <p:spPr bwMode="auto">
          <a:xfrm>
            <a:off x="4714876" y="4214818"/>
            <a:ext cx="3571900" cy="2479613"/>
          </a:xfrm>
          <a:prstGeom prst="rect">
            <a:avLst/>
          </a:prstGeom>
          <a:noFill/>
        </p:spPr>
      </p:pic>
      <p:pic>
        <p:nvPicPr>
          <p:cNvPr id="14348" name="Picture 12" descr="http://cs627527.vk.me/v627527751/27d91/r47S3sWHcI4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4357686" y="4143380"/>
            <a:ext cx="4214842" cy="2539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5819775" cy="454764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ru-RU" sz="2000" dirty="0" smtClean="0">
              <a:solidFill>
                <a:srgbClr val="C00000"/>
              </a:solidFill>
              <a:latin typeface="Bodoni MT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774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совместная работа с родителями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://cs627527.vk.me/v627527751/271e1/G_zlPgYaQq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572000" y="1857365"/>
            <a:ext cx="4029036" cy="2246188"/>
          </a:xfrm>
          <a:prstGeom prst="rect">
            <a:avLst/>
          </a:prstGeom>
          <a:noFill/>
        </p:spPr>
      </p:pic>
      <p:pic>
        <p:nvPicPr>
          <p:cNvPr id="38920" name="Picture 8" descr="http://cs627527.vk.me/v627527751/27241/_k6z4NlMj0U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3030"/>
          <a:stretch>
            <a:fillRect/>
          </a:stretch>
        </p:blipFill>
        <p:spPr bwMode="auto">
          <a:xfrm>
            <a:off x="4572000" y="4357694"/>
            <a:ext cx="3992320" cy="2285992"/>
          </a:xfrm>
          <a:prstGeom prst="rect">
            <a:avLst/>
          </a:prstGeom>
          <a:noFill/>
        </p:spPr>
      </p:pic>
      <p:pic>
        <p:nvPicPr>
          <p:cNvPr id="38924" name="Picture 12" descr="http://cs631117.vk.me/v631117751/1b2a7/9_41hHTJgNs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42910" y="1857364"/>
            <a:ext cx="3643338" cy="2299914"/>
          </a:xfrm>
          <a:prstGeom prst="rect">
            <a:avLst/>
          </a:prstGeom>
          <a:noFill/>
        </p:spPr>
      </p:pic>
      <p:pic>
        <p:nvPicPr>
          <p:cNvPr id="38926" name="Picture 14" descr="http://cs627218.vk.me/v627218164/43ccc/7pT8w-38Kfo.jpg"/>
          <p:cNvPicPr>
            <a:picLocks noChangeAspect="1" noChangeArrowheads="1"/>
          </p:cNvPicPr>
          <p:nvPr/>
        </p:nvPicPr>
        <p:blipFill>
          <a:blip r:embed="rId5"/>
          <a:srcRect l="14649" t="8865"/>
          <a:stretch>
            <a:fillRect/>
          </a:stretch>
        </p:blipFill>
        <p:spPr bwMode="auto">
          <a:xfrm>
            <a:off x="642910" y="4244210"/>
            <a:ext cx="3643338" cy="241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5819775" cy="944562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endParaRPr lang="en-US" alt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gray">
          <a:xfrm>
            <a:off x="2852430" y="5768730"/>
            <a:ext cx="51356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rgbClr val="F2FBF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dirty="0">
                <a:solidFill>
                  <a:srgbClr val="F8F8F8"/>
                </a:solidFill>
              </a:rPr>
              <a:t>01   </a:t>
            </a:r>
            <a:r>
              <a:rPr lang="en-US" altLang="ru-RU" sz="1400" dirty="0" smtClean="0">
                <a:solidFill>
                  <a:srgbClr val="F8F8F8"/>
                </a:solidFill>
              </a:rPr>
              <a:t> </a:t>
            </a:r>
            <a:r>
              <a:rPr lang="en-US" altLang="ru-RU" sz="1400" dirty="0">
                <a:solidFill>
                  <a:srgbClr val="F8F8F8"/>
                </a:solidFill>
              </a:rPr>
              <a:t>02    </a:t>
            </a:r>
            <a:r>
              <a:rPr lang="en-US" altLang="ru-RU" sz="1400" dirty="0" smtClean="0">
                <a:solidFill>
                  <a:srgbClr val="F8F8F8"/>
                </a:solidFill>
              </a:rPr>
              <a:t> 03    </a:t>
            </a:r>
            <a:r>
              <a:rPr lang="en-US" altLang="ru-RU" sz="1400" dirty="0">
                <a:solidFill>
                  <a:srgbClr val="F8F8F8"/>
                </a:solidFill>
              </a:rPr>
              <a:t>04   </a:t>
            </a:r>
            <a:r>
              <a:rPr lang="en-US" altLang="ru-RU" sz="1400" dirty="0" smtClean="0">
                <a:solidFill>
                  <a:srgbClr val="F8F8F8"/>
                </a:solidFill>
              </a:rPr>
              <a:t> </a:t>
            </a:r>
            <a:r>
              <a:rPr lang="en-US" altLang="ru-RU" sz="1400" dirty="0">
                <a:solidFill>
                  <a:srgbClr val="F8F8F8"/>
                </a:solidFill>
              </a:rPr>
              <a:t>05    </a:t>
            </a:r>
            <a:r>
              <a:rPr lang="en-US" altLang="ru-RU" sz="1400" dirty="0" smtClean="0">
                <a:solidFill>
                  <a:srgbClr val="F8F8F8"/>
                </a:solidFill>
              </a:rPr>
              <a:t>06    </a:t>
            </a:r>
            <a:r>
              <a:rPr lang="ru-RU" altLang="ru-RU" sz="1400" dirty="0" smtClean="0">
                <a:solidFill>
                  <a:srgbClr val="F8F8F8"/>
                </a:solidFill>
              </a:rPr>
              <a:t>  </a:t>
            </a:r>
            <a:r>
              <a:rPr lang="en-US" altLang="ru-RU" sz="1400" dirty="0" smtClean="0">
                <a:solidFill>
                  <a:srgbClr val="F8F8F8"/>
                </a:solidFill>
              </a:rPr>
              <a:t>07  </a:t>
            </a:r>
            <a:r>
              <a:rPr lang="ru-RU" altLang="ru-RU" sz="1400" dirty="0" smtClean="0">
                <a:solidFill>
                  <a:srgbClr val="F8F8F8"/>
                </a:solidFill>
              </a:rPr>
              <a:t> 08   09  10  11  12</a:t>
            </a:r>
            <a:r>
              <a:rPr lang="en-US" altLang="ru-RU" sz="1400" dirty="0" smtClean="0">
                <a:solidFill>
                  <a:srgbClr val="F8F8F8"/>
                </a:solidFill>
              </a:rPr>
              <a:t>      </a:t>
            </a:r>
            <a:endParaRPr lang="en-US" altLang="ru-RU" sz="1400" dirty="0">
              <a:solidFill>
                <a:srgbClr val="F8F8F8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gray">
          <a:xfrm rot="16200000">
            <a:off x="3516602" y="3754659"/>
            <a:ext cx="2009545" cy="1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90B7F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E466B7"/>
                </a:solidFill>
              </a:rPr>
              <a:t>Количество человек</a:t>
            </a:r>
            <a:endParaRPr lang="en-US" altLang="ru-RU" sz="1200" b="1" dirty="0">
              <a:solidFill>
                <a:srgbClr val="E466B7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gray">
          <a:xfrm>
            <a:off x="5004048" y="4925447"/>
            <a:ext cx="3528392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90B7F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E466B7"/>
                </a:solidFill>
              </a:rPr>
              <a:t>Очередность мероприятий</a:t>
            </a:r>
            <a:endParaRPr lang="en-US" altLang="ru-RU" sz="1200" b="1" dirty="0">
              <a:solidFill>
                <a:srgbClr val="E466B7"/>
              </a:solidFill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gray">
          <a:xfrm>
            <a:off x="4516292" y="1829352"/>
            <a:ext cx="435218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Динамика посещаемости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а период с 01.10.2015 по 14.05.2016  гг.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46" name="AutoShape 7"/>
          <p:cNvSpPr>
            <a:spLocks/>
          </p:cNvSpPr>
          <p:nvPr/>
        </p:nvSpPr>
        <p:spPr bwMode="auto">
          <a:xfrm flipH="1">
            <a:off x="4647786" y="5542863"/>
            <a:ext cx="4276746" cy="536575"/>
          </a:xfrm>
          <a:prstGeom prst="accentCallout2">
            <a:avLst>
              <a:gd name="adj1" fmla="val 814846"/>
              <a:gd name="adj2" fmla="val -35037"/>
              <a:gd name="adj3" fmla="val 768370"/>
              <a:gd name="adj4" fmla="val -55570"/>
              <a:gd name="adj5" fmla="val 479695"/>
              <a:gd name="adj6" fmla="val -64889"/>
            </a:avLst>
          </a:prstGeom>
          <a:solidFill>
            <a:schemeClr val="bg1"/>
          </a:solidFill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Период эпидемии гриппа занятий не было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(конец января - февраль 2016 года)</a:t>
            </a:r>
            <a:endParaRPr lang="en-US" altLang="ru-RU" sz="1200" dirty="0">
              <a:solidFill>
                <a:srgbClr val="00206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endCxn id="4119" idx="2"/>
          </p:cNvCxnSpPr>
          <p:nvPr/>
        </p:nvCxnSpPr>
        <p:spPr>
          <a:xfrm>
            <a:off x="5638800" y="47402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64354" y="6111146"/>
            <a:ext cx="900133" cy="746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29" name="Picture 33" descr="https://pp.vk.me/c627218/v627218164/43f27/W5Xgk8IBZ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3222897" cy="1966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https://pp.vk.me/c628422/v628422164/1ae24/e2YpIcsVjv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bright="1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3073943" cy="2144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xmlns="" val="3764706200"/>
              </p:ext>
            </p:extLst>
          </p:nvPr>
        </p:nvGraphicFramePr>
        <p:xfrm>
          <a:off x="4647786" y="2357430"/>
          <a:ext cx="3924742" cy="256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5819775" cy="944562"/>
          </a:xfrm>
        </p:spPr>
        <p:txBody>
          <a:bodyPr/>
          <a:lstStyle/>
          <a:p>
            <a:r>
              <a:rPr lang="ru-RU" alt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«СКАЗКИ БАБУШКИ ВАРВАРУШКИ»</a:t>
            </a:r>
            <a:endParaRPr lang="en-US" alt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КАЗКИ БАБУШКИ ВАРВАРУШКИ - 3 поросёнка - финал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1214422"/>
            <a:ext cx="9144000" cy="53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елефон в нашей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0768"/>
            <a:ext cx="6735122" cy="4752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6021288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живем в эру смартфонов, компьютеров и прочей техники, которая пожирает не только наше время и силы, но и уничтожает потихонечку наши семейные связи, любовь, отношения…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s631117.vk.me/v631117751/1b340/F5koF70RCJE.jpg"/>
          <p:cNvPicPr>
            <a:picLocks noChangeAspect="1" noChangeArrowheads="1"/>
          </p:cNvPicPr>
          <p:nvPr/>
        </p:nvPicPr>
        <p:blipFill rotWithShape="1">
          <a:blip r:embed="rId3" cstate="print"/>
          <a:srcRect l="371" t="7146" r="161" b="9211"/>
          <a:stretch/>
        </p:blipFill>
        <p:spPr bwMode="auto">
          <a:xfrm>
            <a:off x="357158" y="4714884"/>
            <a:ext cx="280649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cs631117.vk.me/v631117751/1b1e1/tKQ8pL4_a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142985"/>
            <a:ext cx="2786081" cy="165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5819775" cy="944562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endParaRPr lang="en-US" alt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3" name="Rectangle 53"/>
          <p:cNvSpPr>
            <a:spLocks noChangeArrowheads="1"/>
          </p:cNvSpPr>
          <p:nvPr/>
        </p:nvSpPr>
        <p:spPr bwMode="auto">
          <a:xfrm>
            <a:off x="2929043" y="6072206"/>
            <a:ext cx="62149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ОТЗЫВЫ </a:t>
            </a:r>
            <a:r>
              <a:rPr lang="en-US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alt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skazkidlymalishei</a:t>
            </a:r>
            <a:endParaRPr lang="en-US" alt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1" name="Rectangle 31"/>
          <p:cNvSpPr>
            <a:spLocks noChangeArrowheads="1"/>
          </p:cNvSpPr>
          <p:nvPr/>
        </p:nvSpPr>
        <p:spPr bwMode="auto">
          <a:xfrm>
            <a:off x="3357554" y="1285860"/>
            <a:ext cx="54292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«Добрый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Были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чтении сказки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«Кус, который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любил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кусаться». Очень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понравилось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))) Дочка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полном восторге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впечатлений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Спасибо!!!»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Зуева</a:t>
            </a:r>
            <a:endParaRPr lang="en-US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3428992" y="2285992"/>
            <a:ext cx="571500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Обычно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дочу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водил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ваши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спектакли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папа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,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но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16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января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пришла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спектакль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я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первый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. 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Огромное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Спасибо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за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представление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и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мастер-класс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!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Ребёнок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в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восторге-это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главное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!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Мы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теперь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ваши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постоянные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зрители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!!!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Ещё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спасибо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за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Ваш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труд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!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Кулигина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81" name="Picture 61" descr="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150" y="-603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428992" y="3643314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«Огромное спасибо. Каждая встреча со сказками - праздник, который надолго остается в памяти дочки и она снова просится в гости к бабушке </a:t>
            </a:r>
            <a:r>
              <a:rPr 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Варварушке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Валерия Соболева</a:t>
            </a:r>
            <a:endParaRPr lang="ru-RU" altLang="ru-RU" sz="1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4714884"/>
            <a:ext cx="5357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«Сказки, спасибо огромное за чудесную сказку «Волк и семеро козлят», отдельное спасибо за прекрасный сюрприз!!! Дети и взрослые от него в восторге. Спасибо за заботу о детях и хорошее настроение! Больших Вам творческих успехов! И удачи во всех начинаниях)»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Стригалева</a:t>
            </a:r>
            <a:endParaRPr lang="ru-RU" alt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cs628622.vk.me/v628622751/17269/5N_S6QudI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28934"/>
            <a:ext cx="2786082" cy="162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Grp="1" noChangeArrowheads="1" noChangeShapeType="1" noTextEdit="1"/>
          </p:cNvSpPr>
          <p:nvPr>
            <p:ph type="ctrTitle"/>
          </p:nvPr>
        </p:nvSpPr>
        <p:spPr bwMode="gray">
          <a:xfrm>
            <a:off x="3451410" y="4149080"/>
            <a:ext cx="5343128" cy="7823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D1F35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 flipV="1">
            <a:off x="6300192" y="548680"/>
            <a:ext cx="2480084" cy="1530348"/>
          </a:xfrm>
          <a:prstGeom prst="rect">
            <a:avLst/>
          </a:prstGeom>
          <a:solidFill>
            <a:srgbClr val="E466B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28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334007" y="5301208"/>
            <a:ext cx="58197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 проекта: О</a:t>
            </a:r>
            <a:r>
              <a:rPr lang="ru-RU" altLang="ru-RU" sz="16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САНКИНА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Татьяна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6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tatyana.osankina@mail.ru</a:t>
            </a:r>
            <a:endParaRPr kumimoji="0" lang="en-US" altLang="ru-RU" sz="1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5719" y="5116830"/>
            <a:ext cx="375634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Добрых сказок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детям!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b="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b="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адачи проекта</a:t>
            </a:r>
            <a:endParaRPr lang="en-US" alt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>
            <a:off x="500034" y="2714620"/>
            <a:ext cx="4462466" cy="4451353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ltGray">
          <a:xfrm>
            <a:off x="1000100" y="3357562"/>
            <a:ext cx="3424237" cy="3143272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>
            <a:off x="1285852" y="3714752"/>
            <a:ext cx="2871786" cy="2428892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>
            <a:off x="1785918" y="4143380"/>
            <a:ext cx="1785950" cy="1517651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199" name="AutoShape 7"/>
          <p:cNvSpPr>
            <a:spLocks/>
          </p:cNvSpPr>
          <p:nvPr/>
        </p:nvSpPr>
        <p:spPr bwMode="auto">
          <a:xfrm>
            <a:off x="5214942" y="4071942"/>
            <a:ext cx="3636963" cy="679451"/>
          </a:xfrm>
          <a:prstGeom prst="accentCallout2">
            <a:avLst>
              <a:gd name="adj1" fmla="val -1401"/>
              <a:gd name="adj2" fmla="val -6250"/>
              <a:gd name="adj3" fmla="val -28632"/>
              <a:gd name="adj4" fmla="val -13806"/>
              <a:gd name="adj5" fmla="val 85749"/>
              <a:gd name="adj6" fmla="val -5175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00" name="AutoShape 8"/>
          <p:cNvSpPr>
            <a:spLocks/>
          </p:cNvSpPr>
          <p:nvPr/>
        </p:nvSpPr>
        <p:spPr bwMode="gray">
          <a:xfrm>
            <a:off x="4857752" y="3071810"/>
            <a:ext cx="3849687" cy="538163"/>
          </a:xfrm>
          <a:prstGeom prst="accentCallout2">
            <a:avLst>
              <a:gd name="adj1" fmla="val -3032"/>
              <a:gd name="adj2" fmla="val -5327"/>
              <a:gd name="adj3" fmla="val -18540"/>
              <a:gd name="adj4" fmla="val -11765"/>
              <a:gd name="adj5" fmla="val 189086"/>
              <a:gd name="adj6" fmla="val -38476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1400" dirty="0">
              <a:solidFill>
                <a:srgbClr val="7030A0"/>
              </a:solidFill>
            </a:endParaRPr>
          </a:p>
        </p:txBody>
      </p:sp>
      <p:sp>
        <p:nvSpPr>
          <p:cNvPr id="8201" name="AutoShape 9"/>
          <p:cNvSpPr>
            <a:spLocks/>
          </p:cNvSpPr>
          <p:nvPr/>
        </p:nvSpPr>
        <p:spPr bwMode="gray">
          <a:xfrm>
            <a:off x="4786314" y="2285992"/>
            <a:ext cx="3478210" cy="428628"/>
          </a:xfrm>
          <a:prstGeom prst="accentCallout2">
            <a:avLst>
              <a:gd name="adj1" fmla="val -4734"/>
              <a:gd name="adj2" fmla="val -2317"/>
              <a:gd name="adj3" fmla="val 4733"/>
              <a:gd name="adj4" fmla="val -12292"/>
              <a:gd name="adj5" fmla="val 305630"/>
              <a:gd name="adj6" fmla="val -4118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1400" dirty="0">
              <a:solidFill>
                <a:srgbClr val="FF9900"/>
              </a:solidFill>
            </a:endParaRPr>
          </a:p>
        </p:txBody>
      </p:sp>
      <p:sp>
        <p:nvSpPr>
          <p:cNvPr id="8202" name="AutoShape 10"/>
          <p:cNvSpPr>
            <a:spLocks/>
          </p:cNvSpPr>
          <p:nvPr/>
        </p:nvSpPr>
        <p:spPr bwMode="auto">
          <a:xfrm>
            <a:off x="3307561" y="1447593"/>
            <a:ext cx="3814762" cy="725487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23987"/>
              <a:gd name="adj6" fmla="val -28256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1400" dirty="0">
              <a:solidFill>
                <a:srgbClr val="00B050"/>
              </a:solidFill>
            </a:endParaRPr>
          </a:p>
        </p:txBody>
      </p:sp>
      <p:pic>
        <p:nvPicPr>
          <p:cNvPr id="11268" name="Picture 4" descr="http://cs631231.vk.me/v631231751/1ed2/pzaKxqj7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06028"/>
            <a:ext cx="2571768" cy="1737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6" descr="http://cs604522.vk.me/v604522751/9a2/m8k_D0Jce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929198"/>
            <a:ext cx="2486537" cy="1728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http://cs627218.vk.me/v627218164/43edf/9JbA7BhNoUg.jpg"/>
          <p:cNvPicPr>
            <a:picLocks noChangeAspect="1" noChangeArrowheads="1"/>
          </p:cNvPicPr>
          <p:nvPr/>
        </p:nvPicPr>
        <p:blipFill>
          <a:blip r:embed="rId4" cstate="print"/>
          <a:srcRect l="4086" t="2303" r="22365" b="12486"/>
          <a:stretch>
            <a:fillRect/>
          </a:stretch>
        </p:blipFill>
        <p:spPr bwMode="auto">
          <a:xfrm>
            <a:off x="571472" y="4929198"/>
            <a:ext cx="2428892" cy="1735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27330" y="1234492"/>
            <a:ext cx="50006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мышление, смысловое восприятие сказки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посредством игры, чтения, театра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совместного творчества, развивать любознательность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1830" y="2299347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D68B04"/>
                </a:solidFill>
                <a:latin typeface="Times New Roman" pitchFamily="18" charset="0"/>
                <a:cs typeface="Times New Roman" pitchFamily="18" charset="0"/>
              </a:rPr>
              <a:t>демонстрировать родителям и детям интересные формы работы с книгой</a:t>
            </a:r>
            <a:endParaRPr lang="ru-RU" sz="1400" b="1" dirty="0">
              <a:solidFill>
                <a:srgbClr val="D68B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00037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мышление и воображение ребенка, обогащать познания в области литературы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596" y="3929066"/>
            <a:ext cx="4143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благоприятные условия для общения детей и родителей, организовывать семейный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714752"/>
            <a:ext cx="478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расширять знания ребенка об окружающем мире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7561" y="1954872"/>
            <a:ext cx="5627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привлекать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новых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читателей в библиотеку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929586" y="1928802"/>
            <a:ext cx="857256" cy="1408994"/>
            <a:chOff x="2111" y="2247"/>
            <a:chExt cx="592" cy="1034"/>
          </a:xfrm>
        </p:grpSpPr>
        <p:sp>
          <p:nvSpPr>
            <p:cNvPr id="71" name="Freeform 25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Oval 26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593026" y="2143116"/>
            <a:ext cx="836626" cy="1208922"/>
            <a:chOff x="4466" y="2053"/>
            <a:chExt cx="590" cy="1177"/>
          </a:xfrm>
        </p:grpSpPr>
        <p:sp>
          <p:nvSpPr>
            <p:cNvPr id="65" name="Freeform 33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500826" y="2500306"/>
            <a:ext cx="571504" cy="812081"/>
            <a:chOff x="4466" y="2053"/>
            <a:chExt cx="590" cy="1177"/>
          </a:xfrm>
        </p:grpSpPr>
        <p:sp>
          <p:nvSpPr>
            <p:cNvPr id="62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429256" y="2500306"/>
            <a:ext cx="571504" cy="812081"/>
            <a:chOff x="4466" y="2053"/>
            <a:chExt cx="590" cy="1177"/>
          </a:xfrm>
        </p:grpSpPr>
        <p:sp>
          <p:nvSpPr>
            <p:cNvPr id="59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5819775" cy="944562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endParaRPr lang="ru-RU" alt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000232" y="2143116"/>
            <a:ext cx="660400" cy="1157287"/>
            <a:chOff x="2111" y="2247"/>
            <a:chExt cx="592" cy="1034"/>
          </a:xfrm>
        </p:grpSpPr>
        <p:sp>
          <p:nvSpPr>
            <p:cNvPr id="5163" name="Freeform 7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Oval 8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28" name="Text Box 9"/>
          <p:cNvSpPr txBox="1">
            <a:spLocks noChangeArrowheads="1"/>
          </p:cNvSpPr>
          <p:nvPr/>
        </p:nvSpPr>
        <p:spPr bwMode="gray">
          <a:xfrm>
            <a:off x="4572000" y="3286124"/>
            <a:ext cx="1059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Оставляют детей одних</a:t>
            </a:r>
            <a:endParaRPr lang="en-US" altLang="ru-RU" sz="9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gray">
          <a:xfrm>
            <a:off x="1000100" y="1428736"/>
            <a:ext cx="2861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 ЮНЫХ УЧАСТНИКОВ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gray">
          <a:xfrm>
            <a:off x="5214942" y="1357298"/>
            <a:ext cx="32861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СОПРОВОЖДАЮТ 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на мероприятие</a:t>
            </a:r>
            <a:endParaRPr lang="en-US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Text Box 20"/>
          <p:cNvSpPr txBox="1">
            <a:spLocks noChangeArrowheads="1"/>
          </p:cNvSpPr>
          <p:nvPr/>
        </p:nvSpPr>
        <p:spPr bwMode="gray">
          <a:xfrm>
            <a:off x="2000232" y="2500306"/>
            <a:ext cx="7143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1600" b="1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gray">
          <a:xfrm>
            <a:off x="642910" y="3286124"/>
            <a:ext cx="13568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от 1 до 2 </a:t>
            </a:r>
            <a:endParaRPr lang="en-US" altLang="ru-RU" sz="9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928926" y="1928802"/>
            <a:ext cx="928590" cy="1394264"/>
            <a:chOff x="2111" y="2247"/>
            <a:chExt cx="592" cy="1034"/>
          </a:xfrm>
        </p:grpSpPr>
        <p:sp>
          <p:nvSpPr>
            <p:cNvPr id="5161" name="Freeform 25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Oval 26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42" name="Text Box 27"/>
          <p:cNvSpPr txBox="1">
            <a:spLocks noChangeArrowheads="1"/>
          </p:cNvSpPr>
          <p:nvPr/>
        </p:nvSpPr>
        <p:spPr bwMode="gray">
          <a:xfrm>
            <a:off x="2928926" y="2428868"/>
            <a:ext cx="873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ru-RU" sz="16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ru-RU" sz="16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142976" y="2357430"/>
            <a:ext cx="519113" cy="911225"/>
            <a:chOff x="2111" y="2247"/>
            <a:chExt cx="592" cy="1034"/>
          </a:xfrm>
        </p:grpSpPr>
        <p:sp>
          <p:nvSpPr>
            <p:cNvPr id="5159" name="Freeform 29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Oval 30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44" name="Text Box 31"/>
          <p:cNvSpPr txBox="1">
            <a:spLocks noChangeArrowheads="1"/>
          </p:cNvSpPr>
          <p:nvPr/>
        </p:nvSpPr>
        <p:spPr bwMode="gray">
          <a:xfrm>
            <a:off x="1071538" y="2643182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400" b="1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858016" y="2143116"/>
            <a:ext cx="642942" cy="1167644"/>
            <a:chOff x="4466" y="2053"/>
            <a:chExt cx="590" cy="1177"/>
          </a:xfrm>
        </p:grpSpPr>
        <p:sp>
          <p:nvSpPr>
            <p:cNvPr id="5157" name="Freeform 33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Oval 34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46" name="Text Box 35"/>
          <p:cNvSpPr txBox="1">
            <a:spLocks noChangeArrowheads="1"/>
          </p:cNvSpPr>
          <p:nvPr/>
        </p:nvSpPr>
        <p:spPr bwMode="gray">
          <a:xfrm>
            <a:off x="6643702" y="2643182"/>
            <a:ext cx="755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ru-RU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ru-RU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786446" y="2214554"/>
            <a:ext cx="642942" cy="1095936"/>
            <a:chOff x="4466" y="2053"/>
            <a:chExt cx="590" cy="1177"/>
          </a:xfrm>
        </p:grpSpPr>
        <p:sp>
          <p:nvSpPr>
            <p:cNvPr id="5155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50" name="Text Box 43"/>
          <p:cNvSpPr txBox="1">
            <a:spLocks noChangeArrowheads="1"/>
          </p:cNvSpPr>
          <p:nvPr/>
        </p:nvSpPr>
        <p:spPr bwMode="gray">
          <a:xfrm>
            <a:off x="5643570" y="2643182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1600" b="1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gray">
          <a:xfrm>
            <a:off x="1571604" y="3286124"/>
            <a:ext cx="135681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от 2  до 3 </a:t>
            </a:r>
            <a:endParaRPr lang="en-US" altLang="ru-RU" sz="10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gray">
          <a:xfrm>
            <a:off x="2643174" y="3286124"/>
            <a:ext cx="135681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от 3  до 6 </a:t>
            </a:r>
            <a:endParaRPr lang="en-US" altLang="ru-RU" sz="10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786314" y="2500306"/>
            <a:ext cx="571504" cy="812081"/>
            <a:chOff x="4466" y="2053"/>
            <a:chExt cx="590" cy="1177"/>
          </a:xfrm>
        </p:grpSpPr>
        <p:sp>
          <p:nvSpPr>
            <p:cNvPr id="48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49" name="Text Box 42"/>
          <p:cNvSpPr txBox="1">
            <a:spLocks noChangeArrowheads="1"/>
          </p:cNvSpPr>
          <p:nvPr/>
        </p:nvSpPr>
        <p:spPr bwMode="gray">
          <a:xfrm>
            <a:off x="4786314" y="2714620"/>
            <a:ext cx="612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0-1</a:t>
            </a:r>
            <a:r>
              <a:rPr lang="en-US" altLang="ru-RU" sz="1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ru-RU" sz="1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gray">
          <a:xfrm>
            <a:off x="5429256" y="3286124"/>
            <a:ext cx="1135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Бабушки или дедушки</a:t>
            </a:r>
            <a:endParaRPr lang="en-US" altLang="ru-RU" sz="9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6500826" y="3286124"/>
            <a:ext cx="109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Один из родителей</a:t>
            </a:r>
            <a:endParaRPr lang="en-US" altLang="ru-RU" sz="9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pic>
        <p:nvPicPr>
          <p:cNvPr id="15362" name="Picture 2" descr="https://pp.vk.me/c628228/v628228751/3657d/VTPhY03xe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60"/>
          <a:stretch>
            <a:fillRect/>
          </a:stretch>
        </p:blipFill>
        <p:spPr bwMode="auto">
          <a:xfrm>
            <a:off x="4570258" y="3907642"/>
            <a:ext cx="407196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7572396" y="2571744"/>
            <a:ext cx="571504" cy="812081"/>
            <a:chOff x="4466" y="2053"/>
            <a:chExt cx="590" cy="1177"/>
          </a:xfrm>
        </p:grpSpPr>
        <p:sp>
          <p:nvSpPr>
            <p:cNvPr id="68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195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3" name="Text Box 21"/>
          <p:cNvSpPr txBox="1">
            <a:spLocks noChangeArrowheads="1"/>
          </p:cNvSpPr>
          <p:nvPr/>
        </p:nvSpPr>
        <p:spPr bwMode="gray">
          <a:xfrm>
            <a:off x="1785918" y="3500438"/>
            <a:ext cx="13568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возраст (в годах)</a:t>
            </a:r>
            <a:endParaRPr lang="en-US" altLang="ru-RU" sz="9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gray">
          <a:xfrm>
            <a:off x="7643834" y="3357562"/>
            <a:ext cx="117859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Оба родителя</a:t>
            </a:r>
            <a:endParaRPr lang="en-US" altLang="ru-RU" sz="9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pic>
        <p:nvPicPr>
          <p:cNvPr id="9218" name="Picture 2" descr="http://cs627330.vk.me/v627330751/46de2/GVYIENFQvVU.jpg"/>
          <p:cNvPicPr>
            <a:picLocks noChangeAspect="1" noChangeArrowheads="1"/>
          </p:cNvPicPr>
          <p:nvPr/>
        </p:nvPicPr>
        <p:blipFill rotWithShape="1">
          <a:blip r:embed="rId3" cstate="print"/>
          <a:srcRect l="21248" t="146"/>
          <a:stretch/>
        </p:blipFill>
        <p:spPr bwMode="auto">
          <a:xfrm>
            <a:off x="816324" y="3979609"/>
            <a:ext cx="3082195" cy="2354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gray">
          <a:xfrm>
            <a:off x="7929586" y="2571744"/>
            <a:ext cx="755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altLang="ru-RU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ru-RU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00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30729" t="7500" r="20312" b="8333"/>
          <a:stretch>
            <a:fillRect/>
          </a:stretch>
        </p:blipFill>
        <p:spPr bwMode="auto">
          <a:xfrm>
            <a:off x="714348" y="1928802"/>
            <a:ext cx="4357718" cy="46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7111187" cy="188346"/>
          </a:xfrm>
          <a:noFill/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altLang="ru-RU" sz="2000" dirty="0">
              <a:solidFill>
                <a:srgbClr val="D8545D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black">
          <a:xfrm>
            <a:off x="506330" y="2904474"/>
            <a:ext cx="1824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285860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«СКАЗКИ БАБУШКИ ВАРВАРУШКИ»</a:t>
            </a:r>
          </a:p>
          <a:p>
            <a:pPr algn="ctr"/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cs627430.vk.me/v627430164/4ebd7/eopoSa9t3k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3316707" cy="43577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29257" y="6286520"/>
            <a:ext cx="3388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Логотип проекта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3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7111187" cy="237176"/>
          </a:xfrm>
          <a:noFill/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alt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БЛИН КОМОМ…</a:t>
            </a:r>
            <a:endParaRPr lang="ru-RU" altLang="ru-RU" sz="20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black">
          <a:xfrm>
            <a:off x="506330" y="2904474"/>
            <a:ext cx="1824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9940" name="Picture 4" descr="http://cs629329.vk.me/v629329751/1343c/YCR5XxHbG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571900" cy="5080037"/>
          </a:xfrm>
          <a:prstGeom prst="rect">
            <a:avLst/>
          </a:prstGeom>
          <a:noFill/>
        </p:spPr>
      </p:pic>
      <p:pic>
        <p:nvPicPr>
          <p:cNvPr id="39942" name="Picture 6" descr="http://cs628422.vk.me/v628422164/1aadb/VT5am9SecP4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b="6564"/>
          <a:stretch>
            <a:fillRect/>
          </a:stretch>
        </p:blipFill>
        <p:spPr bwMode="auto">
          <a:xfrm>
            <a:off x="428596" y="1714488"/>
            <a:ext cx="4214390" cy="2643206"/>
          </a:xfrm>
          <a:prstGeom prst="rect">
            <a:avLst/>
          </a:prstGeom>
          <a:noFill/>
        </p:spPr>
      </p:pic>
      <p:pic>
        <p:nvPicPr>
          <p:cNvPr id="39944" name="Picture 8" descr="http://cs628422.vk.me/v628422164/1abcc/ZmT_ej8fo30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28596" y="4714884"/>
            <a:ext cx="2680600" cy="1785950"/>
          </a:xfrm>
          <a:prstGeom prst="rect">
            <a:avLst/>
          </a:prstGeom>
          <a:noFill/>
        </p:spPr>
      </p:pic>
      <p:pic>
        <p:nvPicPr>
          <p:cNvPr id="39946" name="Picture 10" descr="http://cs628422.vk.me/v628422164/1ae04/975qNfhrTSE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357554" y="4714884"/>
            <a:ext cx="1285884" cy="1767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76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1282" y="878374"/>
            <a:ext cx="7111187" cy="237176"/>
          </a:xfrm>
          <a:noFill/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8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altLang="ru-RU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white">
          <a:xfrm>
            <a:off x="339771" y="1235938"/>
            <a:ext cx="8820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РАЗВИТИЯ ПРОЕКТА</a:t>
            </a:r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928779" y="1870152"/>
            <a:ext cx="167005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конкурентов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опроса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сценария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939711" y="1837185"/>
            <a:ext cx="16700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</a:t>
            </a:r>
            <a:r>
              <a:rPr lang="ru-RU" altLang="ru-RU" sz="1400" dirty="0" err="1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ММ*</a:t>
            </a:r>
          </a:p>
          <a:p>
            <a:pPr algn="ctr" eaLnBrk="1" hangingPunct="1"/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аудитории,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сказку</a:t>
            </a:r>
          </a:p>
          <a:p>
            <a:pPr algn="ctr" eaLnBrk="1" hangingPunct="1"/>
            <a:endParaRPr lang="ru-RU" altLang="ru-RU" sz="14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844811" y="1870152"/>
            <a:ext cx="178167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algn="ctr" eaLnBrk="1" hangingPunct="1"/>
            <a:endParaRPr lang="ru-RU" altLang="ru-RU" sz="14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новой</a:t>
            </a:r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</a:p>
          <a:p>
            <a:pPr algn="ctr" eaLnBrk="1" hangingPunct="1"/>
            <a:r>
              <a:rPr lang="ru-RU" alt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 eaLnBrk="1" hangingPunct="1"/>
            <a:endParaRPr lang="ru-RU" altLang="ru-RU" sz="14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ru-RU" sz="14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black">
          <a:xfrm>
            <a:off x="506330" y="2904474"/>
            <a:ext cx="1824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685024" y="2563265"/>
            <a:ext cx="45719" cy="386886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712540" y="2644089"/>
            <a:ext cx="45719" cy="352278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987960" y="1745455"/>
            <a:ext cx="16700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проекта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декораций</a:t>
            </a: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Успех!</a:t>
            </a:r>
            <a:endParaRPr lang="ru-RU" altLang="ru-RU" sz="14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ru-RU" sz="14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735650" y="3222589"/>
            <a:ext cx="45719" cy="393060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786710" y="3071810"/>
            <a:ext cx="52961" cy="379816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786710" y="4000504"/>
            <a:ext cx="45719" cy="407776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694303" y="3317718"/>
            <a:ext cx="45719" cy="327306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735649" y="2635314"/>
            <a:ext cx="45719" cy="306885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white">
          <a:xfrm>
            <a:off x="235277" y="5562651"/>
            <a:ext cx="89087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*SMM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— это самый быстрый способ вступить в диалог со своей аудиторией. Развивая бренд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медиа,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получаете целевых подписчиков, которые становятся Вашей рекламной </a:t>
            </a:r>
            <a:endParaRPr lang="ru-RU" sz="1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и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Вашими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7786710" y="2214554"/>
            <a:ext cx="45719" cy="403005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682033" y="4290369"/>
            <a:ext cx="47821" cy="396924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85024" y="3178618"/>
            <a:ext cx="45719" cy="365362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35649" y="3886457"/>
            <a:ext cx="45719" cy="393060"/>
          </a:xfrm>
          <a:prstGeom prst="downArrow">
            <a:avLst/>
          </a:prstGeom>
          <a:solidFill>
            <a:srgbClr val="FFE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53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917" y="692696"/>
            <a:ext cx="5819775" cy="45476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r>
              <a:rPr lang="ru-RU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1600" dirty="0" smtClean="0">
                <a:solidFill>
                  <a:srgbClr val="002060"/>
                </a:solidFill>
                <a:latin typeface="Bodoni MT" pitchFamily="18" charset="0"/>
                <a:ea typeface="Batang" panose="02030600000101010101" pitchFamily="18" charset="-127"/>
              </a:rPr>
              <a:t> </a:t>
            </a:r>
            <a: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rgbClr val="3A578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НАШИ ПАРТНЕРЫ</a:t>
            </a:r>
            <a:endParaRPr lang="en-US" alt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s631231.vk.me/v631231751/1e2a/fw_XvTaV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929198"/>
            <a:ext cx="2502055" cy="1676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http://cs627330.vk.me/v627330751/46f15/Jro2-HsgQ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929198"/>
            <a:ext cx="2500330" cy="1666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cs631920.vk.me/v631920751/d259/H8pcfynIFeY.jpg"/>
          <p:cNvPicPr>
            <a:picLocks noChangeAspect="1" noChangeArrowheads="1"/>
          </p:cNvPicPr>
          <p:nvPr/>
        </p:nvPicPr>
        <p:blipFill>
          <a:blip r:embed="rId4" cstate="print"/>
          <a:srcRect t="11762" r="4375"/>
          <a:stretch>
            <a:fillRect/>
          </a:stretch>
        </p:blipFill>
        <p:spPr bwMode="auto">
          <a:xfrm>
            <a:off x="6143636" y="4929198"/>
            <a:ext cx="2716728" cy="1670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500174"/>
            <a:ext cx="8643998" cy="3416320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детского сада № 45 Красносельского района 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Санкт-Петербурга Алексеева Татьяна Анатольевна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аниматор Мария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физической культуры, спорта и здоровья Красносельского района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Санкт-Петербургский государственный институт культуры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театральная студия «Радуга» ПМЦ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Лигово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цирковая студия «БЭМС»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музыкальная школа ДШ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Красносельского района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студия «Живой картон»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Магазин рукоделия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Клубы дрессировки собак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0" y="1571612"/>
            <a:ext cx="5429288" cy="944562"/>
          </a:xfrm>
        </p:spPr>
        <p:txBody>
          <a:bodyPr/>
          <a:lstStyle/>
          <a:p>
            <a:pPr algn="ctr"/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 «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понравилось в наших СКАЗКАХ?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взрослые и дети ответили: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en-US" altLang="ru-RU" sz="3600" dirty="0" smtClean="0">
              <a:latin typeface="Bodoni MT" pitchFamily="18" charset="0"/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hidden">
          <a:xfrm>
            <a:off x="838200" y="4191000"/>
            <a:ext cx="4113213" cy="1193800"/>
          </a:xfrm>
          <a:prstGeom prst="ellipse">
            <a:avLst/>
          </a:prstGeom>
          <a:gradFill rotWithShape="1">
            <a:gsLst>
              <a:gs pos="0">
                <a:srgbClr val="8D8D8D"/>
              </a:gs>
              <a:gs pos="100000">
                <a:srgbClr val="969696">
                  <a:alpha val="10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Arc 4"/>
          <p:cNvSpPr>
            <a:spLocks/>
          </p:cNvSpPr>
          <p:nvPr/>
        </p:nvSpPr>
        <p:spPr bwMode="ltGray">
          <a:xfrm rot="-5400000">
            <a:off x="2287588" y="2368550"/>
            <a:ext cx="1628775" cy="3825875"/>
          </a:xfrm>
          <a:custGeom>
            <a:avLst/>
            <a:gdLst>
              <a:gd name="T0" fmla="*/ 1258530 w 43200"/>
              <a:gd name="T1" fmla="*/ 3516351 h 43200"/>
              <a:gd name="T2" fmla="*/ 1449233 w 43200"/>
              <a:gd name="T3" fmla="*/ 3111092 h 43200"/>
              <a:gd name="T4" fmla="*/ 814388 w 43200"/>
              <a:gd name="T5" fmla="*/ 19129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lnTo>
                  <a:pt x="33380" y="39705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90775" y="3713163"/>
            <a:ext cx="652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000" b="1">
                <a:solidFill>
                  <a:srgbClr val="1C1C1C"/>
                </a:solidFill>
              </a:rPr>
              <a:t>70%</a:t>
            </a:r>
          </a:p>
        </p:txBody>
      </p:sp>
      <p:sp>
        <p:nvSpPr>
          <p:cNvPr id="71686" name="Arc 6"/>
          <p:cNvSpPr>
            <a:spLocks/>
          </p:cNvSpPr>
          <p:nvPr/>
        </p:nvSpPr>
        <p:spPr bwMode="gray">
          <a:xfrm rot="16200000">
            <a:off x="2506663" y="2341563"/>
            <a:ext cx="1300162" cy="36814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687" name="Arc 7"/>
          <p:cNvSpPr>
            <a:spLocks/>
          </p:cNvSpPr>
          <p:nvPr/>
        </p:nvSpPr>
        <p:spPr bwMode="ltGray">
          <a:xfrm rot="16200000">
            <a:off x="2403475" y="2479675"/>
            <a:ext cx="1301750" cy="3549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5137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688" name="Arc 8"/>
          <p:cNvSpPr>
            <a:spLocks/>
          </p:cNvSpPr>
          <p:nvPr/>
        </p:nvSpPr>
        <p:spPr bwMode="ltGray">
          <a:xfrm rot="16200000">
            <a:off x="2338388" y="2527300"/>
            <a:ext cx="1335087" cy="34274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59225" y="4330700"/>
            <a:ext cx="57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400" b="1">
                <a:solidFill>
                  <a:srgbClr val="1C1C1C"/>
                </a:solidFill>
              </a:rPr>
              <a:t>10%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164013" y="4070277"/>
            <a:ext cx="732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1C1C1C"/>
                </a:solidFill>
              </a:rPr>
              <a:t>10</a:t>
            </a:r>
            <a:r>
              <a:rPr lang="en-US" altLang="ru-RU" sz="1400" b="1" dirty="0" smtClean="0">
                <a:solidFill>
                  <a:srgbClr val="1C1C1C"/>
                </a:solidFill>
              </a:rPr>
              <a:t>%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ltGray">
          <a:xfrm>
            <a:off x="4826000" y="4456113"/>
            <a:ext cx="0" cy="17303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ltGray">
          <a:xfrm>
            <a:off x="4430713" y="4699000"/>
            <a:ext cx="3175" cy="161925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gray">
          <a:xfrm flipH="1">
            <a:off x="2320925" y="4221163"/>
            <a:ext cx="955675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4" name="Arc 14"/>
          <p:cNvSpPr>
            <a:spLocks/>
          </p:cNvSpPr>
          <p:nvPr/>
        </p:nvSpPr>
        <p:spPr bwMode="gray">
          <a:xfrm rot="16200000">
            <a:off x="2359025" y="2124076"/>
            <a:ext cx="1666875" cy="4273550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gray">
          <a:xfrm>
            <a:off x="5157788" y="3709988"/>
            <a:ext cx="211137" cy="279400"/>
          </a:xfrm>
          <a:custGeom>
            <a:avLst/>
            <a:gdLst>
              <a:gd name="T0" fmla="*/ 199158 w 141"/>
              <a:gd name="T1" fmla="*/ 108155 h 186"/>
              <a:gd name="T2" fmla="*/ 211137 w 141"/>
              <a:gd name="T3" fmla="*/ 241846 h 186"/>
              <a:gd name="T4" fmla="*/ 22461 w 141"/>
              <a:gd name="T5" fmla="*/ 279400 h 186"/>
              <a:gd name="T6" fmla="*/ 0 w 141"/>
              <a:gd name="T7" fmla="*/ 0 h 186"/>
              <a:gd name="T8" fmla="*/ 199158 w 141"/>
              <a:gd name="T9" fmla="*/ 108155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6" name="Arc 16"/>
          <p:cNvSpPr>
            <a:spLocks/>
          </p:cNvSpPr>
          <p:nvPr/>
        </p:nvSpPr>
        <p:spPr bwMode="ltGray">
          <a:xfrm rot="16200000">
            <a:off x="2373313" y="1965325"/>
            <a:ext cx="1657350" cy="4276725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FF505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085182" y="3662362"/>
            <a:ext cx="88423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000" b="1" dirty="0"/>
              <a:t>60%</a:t>
            </a:r>
          </a:p>
        </p:txBody>
      </p:sp>
      <p:cxnSp>
        <p:nvCxnSpPr>
          <p:cNvPr id="7186" name="AutoShape 18"/>
          <p:cNvCxnSpPr>
            <a:cxnSpLocks noChangeShapeType="1"/>
            <a:endCxn id="7185" idx="3"/>
          </p:cNvCxnSpPr>
          <p:nvPr/>
        </p:nvCxnSpPr>
        <p:spPr bwMode="auto">
          <a:xfrm rot="10800000" flipV="1">
            <a:off x="2969419" y="3155949"/>
            <a:ext cx="3113088" cy="704850"/>
          </a:xfrm>
          <a:prstGeom prst="bentConnector3">
            <a:avLst>
              <a:gd name="adj1" fmla="val 50028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7" name="AutoShape 19"/>
          <p:cNvCxnSpPr>
            <a:cxnSpLocks noChangeShapeType="1"/>
            <a:endCxn id="7178" idx="3"/>
          </p:cNvCxnSpPr>
          <p:nvPr/>
        </p:nvCxnSpPr>
        <p:spPr bwMode="auto">
          <a:xfrm rot="10800000">
            <a:off x="4896643" y="4224167"/>
            <a:ext cx="1436688" cy="3715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81338" y="4437063"/>
            <a:ext cx="62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400" b="1" dirty="0" smtClean="0">
                <a:solidFill>
                  <a:srgbClr val="1C1C1C"/>
                </a:solidFill>
              </a:rPr>
              <a:t>2</a:t>
            </a:r>
            <a:r>
              <a:rPr lang="ru-RU" altLang="ru-RU" sz="1400" b="1" dirty="0" smtClean="0">
                <a:solidFill>
                  <a:srgbClr val="1C1C1C"/>
                </a:solidFill>
              </a:rPr>
              <a:t>0</a:t>
            </a:r>
            <a:r>
              <a:rPr lang="en-US" altLang="ru-RU" sz="1400" b="1" dirty="0" smtClean="0">
                <a:solidFill>
                  <a:srgbClr val="1C1C1C"/>
                </a:solidFill>
              </a:rPr>
              <a:t>%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cxnSp>
        <p:nvCxnSpPr>
          <p:cNvPr id="7190" name="AutoShape 22"/>
          <p:cNvCxnSpPr>
            <a:cxnSpLocks noChangeShapeType="1"/>
          </p:cNvCxnSpPr>
          <p:nvPr/>
        </p:nvCxnSpPr>
        <p:spPr bwMode="auto">
          <a:xfrm rot="10800000">
            <a:off x="4511675" y="4572000"/>
            <a:ext cx="1220788" cy="11509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1" name="AutoShape 23"/>
          <p:cNvCxnSpPr>
            <a:cxnSpLocks noChangeShapeType="1"/>
          </p:cNvCxnSpPr>
          <p:nvPr/>
        </p:nvCxnSpPr>
        <p:spPr bwMode="auto">
          <a:xfrm flipV="1">
            <a:off x="2976563" y="4716463"/>
            <a:ext cx="241300" cy="113506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734050" y="5524500"/>
            <a:ext cx="1905000" cy="732213"/>
            <a:chOff x="3618" y="3480"/>
            <a:chExt cx="1200" cy="275"/>
          </a:xfrm>
        </p:grpSpPr>
        <p:sp>
          <p:nvSpPr>
            <p:cNvPr id="7206" name="Freeform 25"/>
            <p:cNvSpPr>
              <a:spLocks/>
            </p:cNvSpPr>
            <p:nvPr/>
          </p:nvSpPr>
          <p:spPr bwMode="invGray">
            <a:xfrm>
              <a:off x="3682" y="3634"/>
              <a:ext cx="1063" cy="121"/>
            </a:xfrm>
            <a:custGeom>
              <a:avLst/>
              <a:gdLst>
                <a:gd name="T0" fmla="*/ 1063 w 1120"/>
                <a:gd name="T1" fmla="*/ 121 h 252"/>
                <a:gd name="T2" fmla="*/ 1059 w 1120"/>
                <a:gd name="T3" fmla="*/ 120 h 252"/>
                <a:gd name="T4" fmla="*/ 1044 w 1120"/>
                <a:gd name="T5" fmla="*/ 118 h 252"/>
                <a:gd name="T6" fmla="*/ 1019 w 1120"/>
                <a:gd name="T7" fmla="*/ 115 h 252"/>
                <a:gd name="T8" fmla="*/ 985 w 1120"/>
                <a:gd name="T9" fmla="*/ 111 h 252"/>
                <a:gd name="T10" fmla="*/ 942 w 1120"/>
                <a:gd name="T11" fmla="*/ 107 h 252"/>
                <a:gd name="T12" fmla="*/ 890 w 1120"/>
                <a:gd name="T13" fmla="*/ 102 h 252"/>
                <a:gd name="T14" fmla="*/ 831 w 1120"/>
                <a:gd name="T15" fmla="*/ 98 h 252"/>
                <a:gd name="T16" fmla="*/ 765 w 1120"/>
                <a:gd name="T17" fmla="*/ 94 h 252"/>
                <a:gd name="T18" fmla="*/ 693 w 1120"/>
                <a:gd name="T19" fmla="*/ 91 h 252"/>
                <a:gd name="T20" fmla="*/ 613 w 1120"/>
                <a:gd name="T21" fmla="*/ 88 h 252"/>
                <a:gd name="T22" fmla="*/ 528 w 1120"/>
                <a:gd name="T23" fmla="*/ 88 h 252"/>
                <a:gd name="T24" fmla="*/ 442 w 1120"/>
                <a:gd name="T25" fmla="*/ 88 h 252"/>
                <a:gd name="T26" fmla="*/ 364 w 1120"/>
                <a:gd name="T27" fmla="*/ 91 h 252"/>
                <a:gd name="T28" fmla="*/ 292 w 1120"/>
                <a:gd name="T29" fmla="*/ 94 h 252"/>
                <a:gd name="T30" fmla="*/ 226 w 1120"/>
                <a:gd name="T31" fmla="*/ 98 h 252"/>
                <a:gd name="T32" fmla="*/ 169 w 1120"/>
                <a:gd name="T33" fmla="*/ 102 h 252"/>
                <a:gd name="T34" fmla="*/ 120 w 1120"/>
                <a:gd name="T35" fmla="*/ 107 h 252"/>
                <a:gd name="T36" fmla="*/ 78 w 1120"/>
                <a:gd name="T37" fmla="*/ 111 h 252"/>
                <a:gd name="T38" fmla="*/ 44 w 1120"/>
                <a:gd name="T39" fmla="*/ 115 h 252"/>
                <a:gd name="T40" fmla="*/ 19 w 1120"/>
                <a:gd name="T41" fmla="*/ 118 h 252"/>
                <a:gd name="T42" fmla="*/ 6 w 1120"/>
                <a:gd name="T43" fmla="*/ 120 h 252"/>
                <a:gd name="T44" fmla="*/ 0 w 1120"/>
                <a:gd name="T45" fmla="*/ 121 h 252"/>
                <a:gd name="T46" fmla="*/ 0 w 1120"/>
                <a:gd name="T47" fmla="*/ 30 h 252"/>
                <a:gd name="T48" fmla="*/ 532 w 1120"/>
                <a:gd name="T49" fmla="*/ 0 h 252"/>
                <a:gd name="T50" fmla="*/ 1063 w 1120"/>
                <a:gd name="T51" fmla="*/ 30 h 252"/>
                <a:gd name="T52" fmla="*/ 1063 w 1120"/>
                <a:gd name="T53" fmla="*/ 121 h 252"/>
                <a:gd name="T54" fmla="*/ 1063 w 1120"/>
                <a:gd name="T55" fmla="*/ 12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Rectangle 26"/>
            <p:cNvSpPr>
              <a:spLocks noChangeArrowheads="1"/>
            </p:cNvSpPr>
            <p:nvPr/>
          </p:nvSpPr>
          <p:spPr bwMode="invGray">
            <a:xfrm>
              <a:off x="3618" y="3480"/>
              <a:ext cx="1200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324600" y="4352925"/>
            <a:ext cx="2063824" cy="603321"/>
            <a:chOff x="3618" y="3480"/>
            <a:chExt cx="1200" cy="275"/>
          </a:xfrm>
        </p:grpSpPr>
        <p:sp>
          <p:nvSpPr>
            <p:cNvPr id="7204" name="Freeform 29"/>
            <p:cNvSpPr>
              <a:spLocks/>
            </p:cNvSpPr>
            <p:nvPr/>
          </p:nvSpPr>
          <p:spPr bwMode="invGray">
            <a:xfrm>
              <a:off x="3682" y="3634"/>
              <a:ext cx="1063" cy="121"/>
            </a:xfrm>
            <a:custGeom>
              <a:avLst/>
              <a:gdLst>
                <a:gd name="T0" fmla="*/ 1063 w 1120"/>
                <a:gd name="T1" fmla="*/ 121 h 252"/>
                <a:gd name="T2" fmla="*/ 1059 w 1120"/>
                <a:gd name="T3" fmla="*/ 120 h 252"/>
                <a:gd name="T4" fmla="*/ 1044 w 1120"/>
                <a:gd name="T5" fmla="*/ 118 h 252"/>
                <a:gd name="T6" fmla="*/ 1019 w 1120"/>
                <a:gd name="T7" fmla="*/ 115 h 252"/>
                <a:gd name="T8" fmla="*/ 985 w 1120"/>
                <a:gd name="T9" fmla="*/ 111 h 252"/>
                <a:gd name="T10" fmla="*/ 942 w 1120"/>
                <a:gd name="T11" fmla="*/ 107 h 252"/>
                <a:gd name="T12" fmla="*/ 890 w 1120"/>
                <a:gd name="T13" fmla="*/ 102 h 252"/>
                <a:gd name="T14" fmla="*/ 831 w 1120"/>
                <a:gd name="T15" fmla="*/ 98 h 252"/>
                <a:gd name="T16" fmla="*/ 765 w 1120"/>
                <a:gd name="T17" fmla="*/ 94 h 252"/>
                <a:gd name="T18" fmla="*/ 693 w 1120"/>
                <a:gd name="T19" fmla="*/ 91 h 252"/>
                <a:gd name="T20" fmla="*/ 613 w 1120"/>
                <a:gd name="T21" fmla="*/ 88 h 252"/>
                <a:gd name="T22" fmla="*/ 528 w 1120"/>
                <a:gd name="T23" fmla="*/ 88 h 252"/>
                <a:gd name="T24" fmla="*/ 442 w 1120"/>
                <a:gd name="T25" fmla="*/ 88 h 252"/>
                <a:gd name="T26" fmla="*/ 364 w 1120"/>
                <a:gd name="T27" fmla="*/ 91 h 252"/>
                <a:gd name="T28" fmla="*/ 292 w 1120"/>
                <a:gd name="T29" fmla="*/ 94 h 252"/>
                <a:gd name="T30" fmla="*/ 226 w 1120"/>
                <a:gd name="T31" fmla="*/ 98 h 252"/>
                <a:gd name="T32" fmla="*/ 169 w 1120"/>
                <a:gd name="T33" fmla="*/ 102 h 252"/>
                <a:gd name="T34" fmla="*/ 120 w 1120"/>
                <a:gd name="T35" fmla="*/ 107 h 252"/>
                <a:gd name="T36" fmla="*/ 78 w 1120"/>
                <a:gd name="T37" fmla="*/ 111 h 252"/>
                <a:gd name="T38" fmla="*/ 44 w 1120"/>
                <a:gd name="T39" fmla="*/ 115 h 252"/>
                <a:gd name="T40" fmla="*/ 19 w 1120"/>
                <a:gd name="T41" fmla="*/ 118 h 252"/>
                <a:gd name="T42" fmla="*/ 6 w 1120"/>
                <a:gd name="T43" fmla="*/ 120 h 252"/>
                <a:gd name="T44" fmla="*/ 0 w 1120"/>
                <a:gd name="T45" fmla="*/ 121 h 252"/>
                <a:gd name="T46" fmla="*/ 0 w 1120"/>
                <a:gd name="T47" fmla="*/ 30 h 252"/>
                <a:gd name="T48" fmla="*/ 532 w 1120"/>
                <a:gd name="T49" fmla="*/ 0 h 252"/>
                <a:gd name="T50" fmla="*/ 1063 w 1120"/>
                <a:gd name="T51" fmla="*/ 30 h 252"/>
                <a:gd name="T52" fmla="*/ 1063 w 1120"/>
                <a:gd name="T53" fmla="*/ 121 h 252"/>
                <a:gd name="T54" fmla="*/ 1063 w 1120"/>
                <a:gd name="T55" fmla="*/ 12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Rectangle 30"/>
            <p:cNvSpPr>
              <a:spLocks noChangeArrowheads="1"/>
            </p:cNvSpPr>
            <p:nvPr/>
          </p:nvSpPr>
          <p:spPr bwMode="invGray">
            <a:xfrm>
              <a:off x="3618" y="3480"/>
              <a:ext cx="1200" cy="2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95" name="Text Box 31"/>
          <p:cNvSpPr txBox="1">
            <a:spLocks noChangeArrowheads="1"/>
          </p:cNvSpPr>
          <p:nvPr/>
        </p:nvSpPr>
        <p:spPr bwMode="white">
          <a:xfrm>
            <a:off x="6389066" y="4437063"/>
            <a:ext cx="19710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en-US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747556" y="2857798"/>
            <a:ext cx="3202433" cy="1189039"/>
            <a:chOff x="3618" y="3480"/>
            <a:chExt cx="1200" cy="275"/>
          </a:xfrm>
        </p:grpSpPr>
        <p:sp>
          <p:nvSpPr>
            <p:cNvPr id="7202" name="Freeform 33"/>
            <p:cNvSpPr>
              <a:spLocks/>
            </p:cNvSpPr>
            <p:nvPr/>
          </p:nvSpPr>
          <p:spPr bwMode="invGray">
            <a:xfrm>
              <a:off x="3682" y="3634"/>
              <a:ext cx="1063" cy="121"/>
            </a:xfrm>
            <a:custGeom>
              <a:avLst/>
              <a:gdLst>
                <a:gd name="T0" fmla="*/ 1063 w 1120"/>
                <a:gd name="T1" fmla="*/ 121 h 252"/>
                <a:gd name="T2" fmla="*/ 1059 w 1120"/>
                <a:gd name="T3" fmla="*/ 120 h 252"/>
                <a:gd name="T4" fmla="*/ 1044 w 1120"/>
                <a:gd name="T5" fmla="*/ 118 h 252"/>
                <a:gd name="T6" fmla="*/ 1019 w 1120"/>
                <a:gd name="T7" fmla="*/ 115 h 252"/>
                <a:gd name="T8" fmla="*/ 985 w 1120"/>
                <a:gd name="T9" fmla="*/ 111 h 252"/>
                <a:gd name="T10" fmla="*/ 942 w 1120"/>
                <a:gd name="T11" fmla="*/ 107 h 252"/>
                <a:gd name="T12" fmla="*/ 890 w 1120"/>
                <a:gd name="T13" fmla="*/ 102 h 252"/>
                <a:gd name="T14" fmla="*/ 831 w 1120"/>
                <a:gd name="T15" fmla="*/ 98 h 252"/>
                <a:gd name="T16" fmla="*/ 765 w 1120"/>
                <a:gd name="T17" fmla="*/ 94 h 252"/>
                <a:gd name="T18" fmla="*/ 693 w 1120"/>
                <a:gd name="T19" fmla="*/ 91 h 252"/>
                <a:gd name="T20" fmla="*/ 613 w 1120"/>
                <a:gd name="T21" fmla="*/ 88 h 252"/>
                <a:gd name="T22" fmla="*/ 528 w 1120"/>
                <a:gd name="T23" fmla="*/ 88 h 252"/>
                <a:gd name="T24" fmla="*/ 442 w 1120"/>
                <a:gd name="T25" fmla="*/ 88 h 252"/>
                <a:gd name="T26" fmla="*/ 364 w 1120"/>
                <a:gd name="T27" fmla="*/ 91 h 252"/>
                <a:gd name="T28" fmla="*/ 292 w 1120"/>
                <a:gd name="T29" fmla="*/ 94 h 252"/>
                <a:gd name="T30" fmla="*/ 226 w 1120"/>
                <a:gd name="T31" fmla="*/ 98 h 252"/>
                <a:gd name="T32" fmla="*/ 169 w 1120"/>
                <a:gd name="T33" fmla="*/ 102 h 252"/>
                <a:gd name="T34" fmla="*/ 120 w 1120"/>
                <a:gd name="T35" fmla="*/ 107 h 252"/>
                <a:gd name="T36" fmla="*/ 78 w 1120"/>
                <a:gd name="T37" fmla="*/ 111 h 252"/>
                <a:gd name="T38" fmla="*/ 44 w 1120"/>
                <a:gd name="T39" fmla="*/ 115 h 252"/>
                <a:gd name="T40" fmla="*/ 19 w 1120"/>
                <a:gd name="T41" fmla="*/ 118 h 252"/>
                <a:gd name="T42" fmla="*/ 6 w 1120"/>
                <a:gd name="T43" fmla="*/ 120 h 252"/>
                <a:gd name="T44" fmla="*/ 0 w 1120"/>
                <a:gd name="T45" fmla="*/ 121 h 252"/>
                <a:gd name="T46" fmla="*/ 0 w 1120"/>
                <a:gd name="T47" fmla="*/ 30 h 252"/>
                <a:gd name="T48" fmla="*/ 532 w 1120"/>
                <a:gd name="T49" fmla="*/ 0 h 252"/>
                <a:gd name="T50" fmla="*/ 1063 w 1120"/>
                <a:gd name="T51" fmla="*/ 30 h 252"/>
                <a:gd name="T52" fmla="*/ 1063 w 1120"/>
                <a:gd name="T53" fmla="*/ 121 h 252"/>
                <a:gd name="T54" fmla="*/ 1063 w 1120"/>
                <a:gd name="T55" fmla="*/ 12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Rectangle 34"/>
            <p:cNvSpPr>
              <a:spLocks noChangeArrowheads="1"/>
            </p:cNvSpPr>
            <p:nvPr/>
          </p:nvSpPr>
          <p:spPr bwMode="invGray">
            <a:xfrm>
              <a:off x="3618" y="3480"/>
              <a:ext cx="120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69976" y="5562790"/>
            <a:ext cx="1905000" cy="1030560"/>
            <a:chOff x="3618" y="3480"/>
            <a:chExt cx="1200" cy="275"/>
          </a:xfrm>
        </p:grpSpPr>
        <p:sp>
          <p:nvSpPr>
            <p:cNvPr id="7200" name="Freeform 37"/>
            <p:cNvSpPr>
              <a:spLocks/>
            </p:cNvSpPr>
            <p:nvPr/>
          </p:nvSpPr>
          <p:spPr bwMode="invGray">
            <a:xfrm>
              <a:off x="3682" y="3634"/>
              <a:ext cx="1063" cy="121"/>
            </a:xfrm>
            <a:custGeom>
              <a:avLst/>
              <a:gdLst>
                <a:gd name="T0" fmla="*/ 1063 w 1120"/>
                <a:gd name="T1" fmla="*/ 121 h 252"/>
                <a:gd name="T2" fmla="*/ 1059 w 1120"/>
                <a:gd name="T3" fmla="*/ 120 h 252"/>
                <a:gd name="T4" fmla="*/ 1044 w 1120"/>
                <a:gd name="T5" fmla="*/ 118 h 252"/>
                <a:gd name="T6" fmla="*/ 1019 w 1120"/>
                <a:gd name="T7" fmla="*/ 115 h 252"/>
                <a:gd name="T8" fmla="*/ 985 w 1120"/>
                <a:gd name="T9" fmla="*/ 111 h 252"/>
                <a:gd name="T10" fmla="*/ 942 w 1120"/>
                <a:gd name="T11" fmla="*/ 107 h 252"/>
                <a:gd name="T12" fmla="*/ 890 w 1120"/>
                <a:gd name="T13" fmla="*/ 102 h 252"/>
                <a:gd name="T14" fmla="*/ 831 w 1120"/>
                <a:gd name="T15" fmla="*/ 98 h 252"/>
                <a:gd name="T16" fmla="*/ 765 w 1120"/>
                <a:gd name="T17" fmla="*/ 94 h 252"/>
                <a:gd name="T18" fmla="*/ 693 w 1120"/>
                <a:gd name="T19" fmla="*/ 91 h 252"/>
                <a:gd name="T20" fmla="*/ 613 w 1120"/>
                <a:gd name="T21" fmla="*/ 88 h 252"/>
                <a:gd name="T22" fmla="*/ 528 w 1120"/>
                <a:gd name="T23" fmla="*/ 88 h 252"/>
                <a:gd name="T24" fmla="*/ 442 w 1120"/>
                <a:gd name="T25" fmla="*/ 88 h 252"/>
                <a:gd name="T26" fmla="*/ 364 w 1120"/>
                <a:gd name="T27" fmla="*/ 91 h 252"/>
                <a:gd name="T28" fmla="*/ 292 w 1120"/>
                <a:gd name="T29" fmla="*/ 94 h 252"/>
                <a:gd name="T30" fmla="*/ 226 w 1120"/>
                <a:gd name="T31" fmla="*/ 98 h 252"/>
                <a:gd name="T32" fmla="*/ 169 w 1120"/>
                <a:gd name="T33" fmla="*/ 102 h 252"/>
                <a:gd name="T34" fmla="*/ 120 w 1120"/>
                <a:gd name="T35" fmla="*/ 107 h 252"/>
                <a:gd name="T36" fmla="*/ 78 w 1120"/>
                <a:gd name="T37" fmla="*/ 111 h 252"/>
                <a:gd name="T38" fmla="*/ 44 w 1120"/>
                <a:gd name="T39" fmla="*/ 115 h 252"/>
                <a:gd name="T40" fmla="*/ 19 w 1120"/>
                <a:gd name="T41" fmla="*/ 118 h 252"/>
                <a:gd name="T42" fmla="*/ 6 w 1120"/>
                <a:gd name="T43" fmla="*/ 120 h 252"/>
                <a:gd name="T44" fmla="*/ 0 w 1120"/>
                <a:gd name="T45" fmla="*/ 121 h 252"/>
                <a:gd name="T46" fmla="*/ 0 w 1120"/>
                <a:gd name="T47" fmla="*/ 30 h 252"/>
                <a:gd name="T48" fmla="*/ 532 w 1120"/>
                <a:gd name="T49" fmla="*/ 0 h 252"/>
                <a:gd name="T50" fmla="*/ 1063 w 1120"/>
                <a:gd name="T51" fmla="*/ 30 h 252"/>
                <a:gd name="T52" fmla="*/ 1063 w 1120"/>
                <a:gd name="T53" fmla="*/ 121 h 252"/>
                <a:gd name="T54" fmla="*/ 1063 w 1120"/>
                <a:gd name="T55" fmla="*/ 12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Rectangle 38"/>
            <p:cNvSpPr>
              <a:spLocks noChangeArrowheads="1"/>
            </p:cNvSpPr>
            <p:nvPr/>
          </p:nvSpPr>
          <p:spPr bwMode="invGray">
            <a:xfrm>
              <a:off x="3618" y="3480"/>
              <a:ext cx="1200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99" name="Text Box 39"/>
          <p:cNvSpPr txBox="1">
            <a:spLocks noChangeArrowheads="1"/>
          </p:cNvSpPr>
          <p:nvPr/>
        </p:nvSpPr>
        <p:spPr bwMode="white">
          <a:xfrm>
            <a:off x="5848350" y="5635803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Сюрпризы</a:t>
            </a:r>
            <a:endParaRPr lang="en-US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606" y="401192"/>
            <a:ext cx="5918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«Детский проект во взрослой библиотеке.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От замысла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 воплощению: первые итоги...»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Text Box 27"/>
          <p:cNvSpPr txBox="1">
            <a:spLocks noChangeArrowheads="1"/>
          </p:cNvSpPr>
          <p:nvPr/>
        </p:nvSpPr>
        <p:spPr bwMode="white">
          <a:xfrm>
            <a:off x="5929322" y="2973606"/>
            <a:ext cx="28575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Атмосфера, коллектив,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ригинальная подача сказок</a:t>
            </a:r>
            <a:endParaRPr lang="en-US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7" name="Text Box 35"/>
          <p:cNvSpPr txBox="1">
            <a:spLocks noChangeArrowheads="1"/>
          </p:cNvSpPr>
          <p:nvPr/>
        </p:nvSpPr>
        <p:spPr bwMode="white">
          <a:xfrm>
            <a:off x="1071538" y="5572140"/>
            <a:ext cx="1928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Театральные интерактивные постановки</a:t>
            </a:r>
            <a:endParaRPr lang="en-US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11" name="Picture 43" descr="https://pp.vk.me/c628622/v628622751/175a2/9Zi-gQFi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2293661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1TGp_ChildArt_light">
  <a:themeElements>
    <a:clrScheme name="Default Design 2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E466B7"/>
      </a:accent1>
      <a:accent2>
        <a:srgbClr val="699EF3"/>
      </a:accent2>
      <a:accent3>
        <a:srgbClr val="FFFFFF"/>
      </a:accent3>
      <a:accent4>
        <a:srgbClr val="000000"/>
      </a:accent4>
      <a:accent5>
        <a:srgbClr val="EFB8D8"/>
      </a:accent5>
      <a:accent6>
        <a:srgbClr val="5E8FDC"/>
      </a:accent6>
      <a:hlink>
        <a:srgbClr val="FEB93C"/>
      </a:hlink>
      <a:folHlink>
        <a:srgbClr val="6ED8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28</Template>
  <TotalTime>1228</TotalTime>
  <Words>790</Words>
  <Application>Microsoft Office PowerPoint</Application>
  <PresentationFormat>Экран (4:3)</PresentationFormat>
  <Paragraphs>179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591TGp_ChildArt_light</vt:lpstr>
      <vt:lpstr>«Детский проект во взрослой библиотеке.  От замысла к воплощению: первые итоги…»</vt:lpstr>
      <vt:lpstr>Слайд 2</vt:lpstr>
      <vt:lpstr>«Детский проект во взрослой библиотеке.  От замысла к воплощению: первые итоги...»    Задачи проекта</vt:lpstr>
      <vt:lpstr>«Детский проект во взрослой библиотеке.  От замысла к воплощению: первые итоги...»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ПЕРВЫЙ БЛИН КОМОМ…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НАШИ ПАРТНЕРЫ</vt:lpstr>
      <vt:lpstr> На вопрос «Что понравилось в наших СКАЗКАХ?» взрослые и дети ответили: </vt:lpstr>
      <vt:lpstr>Слайд 10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   </vt:lpstr>
      <vt:lpstr>«Детский проект во взрослой библиотеке.  От замысла к воплощению: первые итоги...»</vt:lpstr>
      <vt:lpstr>Проект «СКАЗКИ БАБУШКИ ВАРВАРУШКИ»</vt:lpstr>
      <vt:lpstr>«Детский проект во взрослой библиотеке.  От замысла к воплощению: первые итоги...»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Татьяна Осанкина</dc:creator>
  <cp:lastModifiedBy>elnit2016</cp:lastModifiedBy>
  <cp:revision>303</cp:revision>
  <dcterms:created xsi:type="dcterms:W3CDTF">2016-05-10T16:43:07Z</dcterms:created>
  <dcterms:modified xsi:type="dcterms:W3CDTF">2016-06-07T11:32:19Z</dcterms:modified>
</cp:coreProperties>
</file>